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83" r:id="rId2"/>
    <p:sldId id="257" r:id="rId3"/>
    <p:sldId id="258" r:id="rId4"/>
    <p:sldId id="260" r:id="rId5"/>
    <p:sldId id="284" r:id="rId6"/>
    <p:sldId id="263" r:id="rId7"/>
    <p:sldId id="265" r:id="rId8"/>
    <p:sldId id="266" r:id="rId9"/>
    <p:sldId id="267" r:id="rId10"/>
    <p:sldId id="268" r:id="rId11"/>
    <p:sldId id="269" r:id="rId12"/>
    <p:sldId id="285" r:id="rId13"/>
    <p:sldId id="272" r:id="rId14"/>
    <p:sldId id="273" r:id="rId15"/>
    <p:sldId id="274" r:id="rId16"/>
    <p:sldId id="275" r:id="rId17"/>
    <p:sldId id="276" r:id="rId18"/>
    <p:sldId id="277" r:id="rId19"/>
    <p:sldId id="278" r:id="rId20"/>
    <p:sldId id="279" r:id="rId21"/>
    <p:sldId id="280" r:id="rId22"/>
    <p:sldId id="281" r:id="rId23"/>
    <p:sldId id="282" r:id="rId24"/>
  </p:sldIdLst>
  <p:sldSz cx="9144000" cy="5149850"/>
  <p:notesSz cx="9144000" cy="5149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3" d="100"/>
          <a:sy n="133" d="100"/>
        </p:scale>
        <p:origin x="906" y="1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25876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80013" y="0"/>
            <a:ext cx="3962400" cy="258763"/>
          </a:xfrm>
          <a:prstGeom prst="rect">
            <a:avLst/>
          </a:prstGeom>
        </p:spPr>
        <p:txBody>
          <a:bodyPr vert="horz" lIns="91440" tIns="45720" rIns="91440" bIns="45720" rtlCol="0"/>
          <a:lstStyle>
            <a:lvl1pPr algn="r">
              <a:defRPr sz="1200"/>
            </a:lvl1pPr>
          </a:lstStyle>
          <a:p>
            <a:fld id="{129CE647-0226-489E-95AF-0EC745E0382D}" type="datetimeFigureOut">
              <a:rPr lang="ru-RU" smtClean="0"/>
              <a:t>19.09.2025</a:t>
            </a:fld>
            <a:endParaRPr lang="ru-RU"/>
          </a:p>
        </p:txBody>
      </p:sp>
      <p:sp>
        <p:nvSpPr>
          <p:cNvPr id="4" name="Образ слайда 3"/>
          <p:cNvSpPr>
            <a:spLocks noGrp="1" noRot="1" noChangeAspect="1"/>
          </p:cNvSpPr>
          <p:nvPr>
            <p:ph type="sldImg" idx="2"/>
          </p:nvPr>
        </p:nvSpPr>
        <p:spPr>
          <a:xfrm>
            <a:off x="3030538" y="644525"/>
            <a:ext cx="3082925" cy="17367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2478088"/>
            <a:ext cx="7315200" cy="202882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4891088"/>
            <a:ext cx="3962400" cy="25876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80013" y="4891088"/>
            <a:ext cx="3962400" cy="258762"/>
          </a:xfrm>
          <a:prstGeom prst="rect">
            <a:avLst/>
          </a:prstGeom>
        </p:spPr>
        <p:txBody>
          <a:bodyPr vert="horz" lIns="91440" tIns="45720" rIns="91440" bIns="45720" rtlCol="0" anchor="b"/>
          <a:lstStyle>
            <a:lvl1pPr algn="r">
              <a:defRPr sz="1200"/>
            </a:lvl1pPr>
          </a:lstStyle>
          <a:p>
            <a:fld id="{49F360EF-F7F6-4398-B785-E86852333916}" type="slidenum">
              <a:rPr lang="ru-RU" smtClean="0"/>
              <a:t>‹#›</a:t>
            </a:fld>
            <a:endParaRPr lang="ru-RU"/>
          </a:p>
        </p:txBody>
      </p:sp>
    </p:spTree>
    <p:extLst>
      <p:ext uri="{BB962C8B-B14F-4D97-AF65-F5344CB8AC3E}">
        <p14:creationId xmlns:p14="http://schemas.microsoft.com/office/powerpoint/2010/main" val="3122232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51;g7e471ed578_0_0:notes"/>
          <p:cNvSpPr>
            <a:spLocks noGrp="1" noRot="1" noChangeAspect="1" noTextEdit="1"/>
          </p:cNvSpPr>
          <p:nvPr>
            <p:ph type="sldImg" idx="2"/>
          </p:nvPr>
        </p:nvSpPr>
        <p:spPr>
          <a:xfrm>
            <a:off x="384175" y="685800"/>
            <a:ext cx="6089650" cy="3429000"/>
          </a:xfrm>
          <a:noFill/>
          <a:ln>
            <a:headEnd/>
            <a:tailEnd/>
          </a:ln>
        </p:spPr>
      </p:sp>
      <p:sp>
        <p:nvSpPr>
          <p:cNvPr id="5123" name="Google Shape;52;g7e471ed578_0_0:notes"/>
          <p:cNvSpPr txBox="1">
            <a:spLocks noGrp="1"/>
          </p:cNvSpPr>
          <p:nvPr>
            <p:ph type="body" idx="1"/>
          </p:nvPr>
        </p:nvSpPr>
        <p:spPr>
          <a:ln/>
        </p:spPr>
        <p:txBody>
          <a:bodyPr/>
          <a:lstStyle/>
          <a:p>
            <a:pPr marL="0" indent="0" eaLnBrk="1" hangingPunct="1">
              <a:buSzPts val="1100"/>
            </a:pPr>
            <a:endParaRPr lang="ru-RU" altLang="ru-RU"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7034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83235" y="430733"/>
            <a:ext cx="6548120" cy="1549400"/>
          </a:xfrm>
          <a:prstGeom prst="rect">
            <a:avLst/>
          </a:prstGeom>
        </p:spPr>
        <p:txBody>
          <a:bodyPr wrap="square" lIns="0" tIns="0" rIns="0" bIns="0">
            <a:spAutoFit/>
          </a:bodyPr>
          <a:lstStyle>
            <a:lvl1pPr>
              <a:defRPr sz="1800" b="1" i="0">
                <a:solidFill>
                  <a:srgbClr val="375F92"/>
                </a:solidFill>
                <a:latin typeface="Calibri"/>
                <a:cs typeface="Calibri"/>
              </a:defRPr>
            </a:lvl1pPr>
          </a:lstStyle>
          <a:p>
            <a:endParaRPr/>
          </a:p>
        </p:txBody>
      </p:sp>
      <p:sp>
        <p:nvSpPr>
          <p:cNvPr id="3" name="Holder 3"/>
          <p:cNvSpPr>
            <a:spLocks noGrp="1"/>
          </p:cNvSpPr>
          <p:nvPr>
            <p:ph type="subTitle" idx="4"/>
          </p:nvPr>
        </p:nvSpPr>
        <p:spPr>
          <a:xfrm>
            <a:off x="1371600" y="2883916"/>
            <a:ext cx="6400800" cy="1287462"/>
          </a:xfrm>
          <a:prstGeom prst="rect">
            <a:avLst/>
          </a:prstGeom>
        </p:spPr>
        <p:txBody>
          <a:bodyPr wrap="square" lIns="0" tIns="0" rIns="0" bIns="0">
            <a:spAutoFit/>
          </a:bodyPr>
          <a:lstStyle>
            <a:lvl1pPr>
              <a:defRPr sz="2000" b="1" i="0">
                <a:solidFill>
                  <a:srgbClr val="FF000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375F92"/>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1" i="0">
                <a:solidFill>
                  <a:srgbClr val="FF000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375F92"/>
                </a:solidFill>
                <a:latin typeface="Calibri"/>
                <a:cs typeface="Calibri"/>
              </a:defRPr>
            </a:lvl1pPr>
          </a:lstStyle>
          <a:p>
            <a:endParaRPr/>
          </a:p>
        </p:txBody>
      </p:sp>
      <p:sp>
        <p:nvSpPr>
          <p:cNvPr id="3" name="Holder 3"/>
          <p:cNvSpPr>
            <a:spLocks noGrp="1"/>
          </p:cNvSpPr>
          <p:nvPr>
            <p:ph sz="half" idx="2"/>
          </p:nvPr>
        </p:nvSpPr>
        <p:spPr>
          <a:xfrm>
            <a:off x="457200" y="1184465"/>
            <a:ext cx="3977640" cy="33989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4465"/>
            <a:ext cx="3977640" cy="33989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550655" y="968999"/>
            <a:ext cx="5404921" cy="3565495"/>
          </a:xfrm>
          <a:prstGeom prst="rect">
            <a:avLst/>
          </a:prstGeom>
        </p:spPr>
      </p:pic>
      <p:sp>
        <p:nvSpPr>
          <p:cNvPr id="2" name="Holder 2"/>
          <p:cNvSpPr>
            <a:spLocks noGrp="1"/>
          </p:cNvSpPr>
          <p:nvPr>
            <p:ph type="title"/>
          </p:nvPr>
        </p:nvSpPr>
        <p:spPr/>
        <p:txBody>
          <a:bodyPr lIns="0" tIns="0" rIns="0" bIns="0"/>
          <a:lstStyle>
            <a:lvl1pPr>
              <a:defRPr sz="1800" b="1" i="0">
                <a:solidFill>
                  <a:srgbClr val="375F92"/>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5494"/>
            <a:ext cx="8520600" cy="2055134"/>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7624"/>
            <a:ext cx="8520600" cy="793579"/>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8974"/>
            <a:ext cx="548700" cy="394086"/>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rtl="0"/>
            <a:fld id="{00000000-1234-1234-1234-123412341234}" type="slidenum">
              <a:rPr lang="ru" smtClean="0"/>
              <a:pPr rtl="0"/>
              <a:t>‹#›</a:t>
            </a:fld>
            <a:endParaRPr lang="ru"/>
          </a:p>
        </p:txBody>
      </p:sp>
    </p:spTree>
    <p:extLst>
      <p:ext uri="{BB962C8B-B14F-4D97-AF65-F5344CB8AC3E}">
        <p14:creationId xmlns:p14="http://schemas.microsoft.com/office/powerpoint/2010/main" val="30419696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369" y="103377"/>
            <a:ext cx="6699250" cy="444576"/>
          </a:xfrm>
          <a:prstGeom prst="rect">
            <a:avLst/>
          </a:prstGeom>
        </p:spPr>
        <p:txBody>
          <a:bodyPr wrap="square" lIns="0" tIns="0" rIns="0" bIns="0">
            <a:spAutoFit/>
          </a:bodyPr>
          <a:lstStyle>
            <a:lvl1pPr>
              <a:defRPr sz="1800" b="1" i="0">
                <a:solidFill>
                  <a:srgbClr val="375F92"/>
                </a:solidFill>
                <a:latin typeface="Calibri"/>
                <a:cs typeface="Calibri"/>
              </a:defRPr>
            </a:lvl1pPr>
          </a:lstStyle>
          <a:p>
            <a:endParaRPr/>
          </a:p>
        </p:txBody>
      </p:sp>
      <p:sp>
        <p:nvSpPr>
          <p:cNvPr id="3" name="Holder 3"/>
          <p:cNvSpPr>
            <a:spLocks noGrp="1"/>
          </p:cNvSpPr>
          <p:nvPr>
            <p:ph type="body" idx="1"/>
          </p:nvPr>
        </p:nvSpPr>
        <p:spPr>
          <a:xfrm>
            <a:off x="1595755" y="2036191"/>
            <a:ext cx="5621020" cy="1251585"/>
          </a:xfrm>
          <a:prstGeom prst="rect">
            <a:avLst/>
          </a:prstGeom>
        </p:spPr>
        <p:txBody>
          <a:bodyPr wrap="square" lIns="0" tIns="0" rIns="0" bIns="0">
            <a:spAutoFit/>
          </a:bodyPr>
          <a:lstStyle>
            <a:lvl1pPr>
              <a:defRPr sz="2000" b="1" i="0">
                <a:solidFill>
                  <a:srgbClr val="FF0000"/>
                </a:solidFill>
                <a:latin typeface="Calibri"/>
                <a:cs typeface="Calibri"/>
              </a:defRPr>
            </a:lvl1pPr>
          </a:lstStyle>
          <a:p>
            <a:endParaRPr/>
          </a:p>
        </p:txBody>
      </p:sp>
      <p:sp>
        <p:nvSpPr>
          <p:cNvPr id="4" name="Holder 4"/>
          <p:cNvSpPr>
            <a:spLocks noGrp="1"/>
          </p:cNvSpPr>
          <p:nvPr>
            <p:ph type="ftr" sz="quarter" idx="5"/>
          </p:nvPr>
        </p:nvSpPr>
        <p:spPr>
          <a:xfrm>
            <a:off x="3108960" y="4789360"/>
            <a:ext cx="2926080" cy="25749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9360"/>
            <a:ext cx="2103120" cy="25749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9/19/2025</a:t>
            </a:fld>
            <a:endParaRPr lang="en-US"/>
          </a:p>
        </p:txBody>
      </p:sp>
      <p:sp>
        <p:nvSpPr>
          <p:cNvPr id="6" name="Holder 6"/>
          <p:cNvSpPr>
            <a:spLocks noGrp="1"/>
          </p:cNvSpPr>
          <p:nvPr>
            <p:ph type="sldNum" sz="quarter" idx="7"/>
          </p:nvPr>
        </p:nvSpPr>
        <p:spPr>
          <a:xfrm>
            <a:off x="6583680" y="4789360"/>
            <a:ext cx="2103120" cy="25749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54;p13"/>
          <p:cNvSpPr txBox="1">
            <a:spLocks noGrp="1"/>
          </p:cNvSpPr>
          <p:nvPr>
            <p:ph type="ctrTitle"/>
          </p:nvPr>
        </p:nvSpPr>
        <p:spPr>
          <a:xfrm>
            <a:off x="779119" y="2211228"/>
            <a:ext cx="7145681" cy="439897"/>
          </a:xfrm>
        </p:spPr>
        <p:txBody>
          <a:bodyPr>
            <a:noAutofit/>
          </a:bodyPr>
          <a:lstStyle/>
          <a:p>
            <a:pPr>
              <a:spcBef>
                <a:spcPts val="100"/>
              </a:spcBef>
            </a:pPr>
            <a:r>
              <a:rPr lang="kk-KZ" sz="2000" dirty="0">
                <a:solidFill>
                  <a:srgbClr val="FF0000"/>
                </a:solidFill>
              </a:rPr>
              <a:t>Бір гетероатомы бар бес мүшелі гетероциклдар</a:t>
            </a:r>
            <a:endParaRPr lang="ru-RU" sz="2000" dirty="0">
              <a:solidFill>
                <a:srgbClr val="FF0000"/>
              </a:solidFill>
              <a:latin typeface="Arial" panose="020B0604020202020204" pitchFamily="34" charset="0"/>
              <a:cs typeface="Arial" panose="020B0604020202020204" pitchFamily="34" charset="0"/>
            </a:endParaRPr>
          </a:p>
        </p:txBody>
      </p:sp>
      <p:sp>
        <p:nvSpPr>
          <p:cNvPr id="4099" name="Google Shape;55;p13"/>
          <p:cNvSpPr txBox="1">
            <a:spLocks noGrp="1"/>
          </p:cNvSpPr>
          <p:nvPr>
            <p:ph type="subTitle" idx="1"/>
          </p:nvPr>
        </p:nvSpPr>
        <p:spPr>
          <a:xfrm>
            <a:off x="334137" y="3704731"/>
            <a:ext cx="8520112" cy="792162"/>
          </a:xfrm>
        </p:spPr>
        <p:txBody>
          <a:bodyPr>
            <a:normAutofit/>
          </a:bodyPr>
          <a:lstStyle/>
          <a:p>
            <a:pPr eaLnBrk="1" hangingPunct="1">
              <a:spcBef>
                <a:spcPct val="0"/>
              </a:spcBef>
              <a:spcAft>
                <a:spcPct val="0"/>
              </a:spcAft>
              <a:buClr>
                <a:srgbClr val="595959"/>
              </a:buClr>
            </a:pPr>
            <a:r>
              <a:rPr lang="ru-RU" altLang="ru-RU" sz="2000" dirty="0" err="1">
                <a:solidFill>
                  <a:schemeClr val="tx1"/>
                </a:solidFill>
                <a:latin typeface="Calibri" panose="020F0502020204030204" pitchFamily="34" charset="0"/>
                <a:ea typeface="Calibri" panose="020F0502020204030204" pitchFamily="34" charset="0"/>
                <a:cs typeface="Calibri" panose="020F0502020204030204" pitchFamily="34" charset="0"/>
                <a:sym typeface="Times New Roman" panose="02020603050405020304" pitchFamily="18" charset="0"/>
              </a:rPr>
              <a:t>Дәріс</a:t>
            </a:r>
            <a:r>
              <a:rPr lang="ru-RU" altLang="ru-RU" sz="2000" dirty="0">
                <a:solidFill>
                  <a:schemeClr val="tx1"/>
                </a:solidFill>
                <a:latin typeface="Calibri" panose="020F0502020204030204" pitchFamily="34" charset="0"/>
                <a:ea typeface="Calibri" panose="020F0502020204030204" pitchFamily="34" charset="0"/>
                <a:cs typeface="Calibri" panose="020F0502020204030204" pitchFamily="34" charset="0"/>
                <a:sym typeface="Times New Roman" panose="02020603050405020304" pitchFamily="18" charset="0"/>
              </a:rPr>
              <a:t> </a:t>
            </a:r>
            <a:r>
              <a:rPr lang="ru-RU" altLang="ru-RU" sz="2000" dirty="0" err="1">
                <a:solidFill>
                  <a:schemeClr val="tx1"/>
                </a:solidFill>
                <a:latin typeface="Calibri" panose="020F0502020204030204" pitchFamily="34" charset="0"/>
                <a:ea typeface="Calibri" panose="020F0502020204030204" pitchFamily="34" charset="0"/>
                <a:cs typeface="Calibri" panose="020F0502020204030204" pitchFamily="34" charset="0"/>
                <a:sym typeface="Times New Roman" panose="02020603050405020304" pitchFamily="18" charset="0"/>
              </a:rPr>
              <a:t>оқыған</a:t>
            </a:r>
            <a:r>
              <a:rPr lang="ru-RU" altLang="ru-RU" sz="2000" dirty="0">
                <a:solidFill>
                  <a:schemeClr val="tx1"/>
                </a:solidFill>
                <a:latin typeface="Calibri" panose="020F0502020204030204" pitchFamily="34" charset="0"/>
                <a:ea typeface="Calibri" panose="020F0502020204030204" pitchFamily="34" charset="0"/>
                <a:cs typeface="Calibri" panose="020F0502020204030204" pitchFamily="34" charset="0"/>
                <a:sym typeface="Times New Roman" panose="02020603050405020304" pitchFamily="18" charset="0"/>
              </a:rPr>
              <a:t>: </a:t>
            </a:r>
            <a:r>
              <a:rPr lang="ru-RU" altLang="ru-RU" sz="2000" dirty="0" err="1">
                <a:solidFill>
                  <a:schemeClr val="tx1"/>
                </a:solidFill>
                <a:latin typeface="Calibri" panose="020F0502020204030204" pitchFamily="34" charset="0"/>
                <a:ea typeface="Calibri" panose="020F0502020204030204" pitchFamily="34" charset="0"/>
                <a:cs typeface="Calibri" panose="020F0502020204030204" pitchFamily="34" charset="0"/>
                <a:sym typeface="Times New Roman" panose="02020603050405020304" pitchFamily="18" charset="0"/>
              </a:rPr>
              <a:t>х.ғ.к</a:t>
            </a:r>
            <a:r>
              <a:rPr lang="ru-RU" altLang="ru-RU" sz="2000" dirty="0">
                <a:solidFill>
                  <a:schemeClr val="tx1"/>
                </a:solidFill>
                <a:latin typeface="Calibri" panose="020F0502020204030204" pitchFamily="34" charset="0"/>
                <a:ea typeface="Calibri" panose="020F0502020204030204" pitchFamily="34" charset="0"/>
                <a:cs typeface="Calibri" panose="020F0502020204030204" pitchFamily="34" charset="0"/>
                <a:sym typeface="Times New Roman" panose="02020603050405020304" pitchFamily="18" charset="0"/>
              </a:rPr>
              <a:t>., </a:t>
            </a:r>
            <a:r>
              <a:rPr lang="kk-KZ" altLang="ru-RU" sz="2000" dirty="0">
                <a:solidFill>
                  <a:schemeClr val="tx1"/>
                </a:solidFill>
                <a:latin typeface="Calibri" panose="020F0502020204030204" pitchFamily="34" charset="0"/>
                <a:ea typeface="Calibri" panose="020F0502020204030204" pitchFamily="34" charset="0"/>
                <a:cs typeface="Calibri" panose="020F0502020204030204" pitchFamily="34" charset="0"/>
                <a:sym typeface="Times New Roman" panose="02020603050405020304" pitchFamily="18" charset="0"/>
              </a:rPr>
              <a:t>доцент м.а. </a:t>
            </a:r>
            <a:r>
              <a:rPr lang="ru-RU" altLang="ru-RU" sz="2000" dirty="0" err="1">
                <a:solidFill>
                  <a:schemeClr val="tx1"/>
                </a:solidFill>
                <a:latin typeface="Calibri" panose="020F0502020204030204" pitchFamily="34" charset="0"/>
                <a:ea typeface="Calibri" panose="020F0502020204030204" pitchFamily="34" charset="0"/>
                <a:cs typeface="Calibri" panose="020F0502020204030204" pitchFamily="34" charset="0"/>
                <a:sym typeface="Times New Roman" panose="02020603050405020304" pitchFamily="18" charset="0"/>
              </a:rPr>
              <a:t>Берғанаева</a:t>
            </a:r>
            <a:r>
              <a:rPr lang="ru-RU" altLang="ru-RU" sz="2000" dirty="0">
                <a:solidFill>
                  <a:schemeClr val="tx1"/>
                </a:solidFill>
                <a:latin typeface="Calibri" panose="020F0502020204030204" pitchFamily="34" charset="0"/>
                <a:ea typeface="Calibri" panose="020F0502020204030204" pitchFamily="34" charset="0"/>
                <a:cs typeface="Calibri" panose="020F0502020204030204" pitchFamily="34" charset="0"/>
                <a:sym typeface="Times New Roman" panose="02020603050405020304" pitchFamily="18" charset="0"/>
              </a:rPr>
              <a:t> </a:t>
            </a:r>
            <a:r>
              <a:rPr lang="ru-RU" altLang="ru-RU" sz="2000" dirty="0" err="1">
                <a:solidFill>
                  <a:schemeClr val="tx1"/>
                </a:solidFill>
                <a:latin typeface="Calibri" panose="020F0502020204030204" pitchFamily="34" charset="0"/>
                <a:ea typeface="Calibri" panose="020F0502020204030204" pitchFamily="34" charset="0"/>
                <a:cs typeface="Calibri" panose="020F0502020204030204" pitchFamily="34" charset="0"/>
                <a:sym typeface="Times New Roman" panose="02020603050405020304" pitchFamily="18" charset="0"/>
              </a:rPr>
              <a:t>Гүлзат</a:t>
            </a:r>
            <a:r>
              <a:rPr lang="ru-RU" altLang="ru-RU" sz="2000" dirty="0">
                <a:solidFill>
                  <a:schemeClr val="tx1"/>
                </a:solidFill>
                <a:latin typeface="Calibri" panose="020F0502020204030204" pitchFamily="34" charset="0"/>
                <a:ea typeface="Calibri" panose="020F0502020204030204" pitchFamily="34" charset="0"/>
                <a:cs typeface="Calibri" panose="020F0502020204030204" pitchFamily="34" charset="0"/>
                <a:sym typeface="Times New Roman" panose="02020603050405020304" pitchFamily="18" charset="0"/>
              </a:rPr>
              <a:t> </a:t>
            </a:r>
            <a:r>
              <a:rPr lang="ru-RU" altLang="ru-RU" sz="2000" dirty="0" err="1">
                <a:solidFill>
                  <a:schemeClr val="tx1"/>
                </a:solidFill>
                <a:latin typeface="Calibri" panose="020F0502020204030204" pitchFamily="34" charset="0"/>
                <a:ea typeface="Calibri" panose="020F0502020204030204" pitchFamily="34" charset="0"/>
                <a:cs typeface="Calibri" panose="020F0502020204030204" pitchFamily="34" charset="0"/>
                <a:sym typeface="Times New Roman" panose="02020603050405020304" pitchFamily="18" charset="0"/>
              </a:rPr>
              <a:t>Ерғазықызы</a:t>
            </a:r>
            <a:endParaRPr lang="ru-RU" altLang="ru-RU" sz="2000" dirty="0">
              <a:solidFill>
                <a:schemeClr val="tx1"/>
              </a:solidFill>
              <a:latin typeface="Calibri" panose="020F0502020204030204" pitchFamily="34" charset="0"/>
              <a:ea typeface="Calibri" panose="020F0502020204030204" pitchFamily="34" charset="0"/>
              <a:cs typeface="Calibri" panose="020F0502020204030204" pitchFamily="34" charset="0"/>
              <a:sym typeface="Times New Roman" panose="02020603050405020304" pitchFamily="18" charset="0"/>
            </a:endParaRPr>
          </a:p>
        </p:txBody>
      </p:sp>
      <p:sp>
        <p:nvSpPr>
          <p:cNvPr id="4101" name="Прямоугольник 2"/>
          <p:cNvSpPr>
            <a:spLocks noChangeArrowheads="1"/>
          </p:cNvSpPr>
          <p:nvPr/>
        </p:nvSpPr>
        <p:spPr bwMode="auto">
          <a:xfrm>
            <a:off x="1866313" y="326160"/>
            <a:ext cx="54557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ru-RU" sz="1800" b="1" dirty="0">
                <a:latin typeface="Calibri" panose="020F0502020204030204" pitchFamily="34" charset="0"/>
                <a:ea typeface="Calibri" panose="020F0502020204030204" pitchFamily="34" charset="0"/>
                <a:cs typeface="Calibri" panose="020F0502020204030204" pitchFamily="34" charset="0"/>
              </a:rPr>
              <a:t>ə</a:t>
            </a:r>
            <a:r>
              <a:rPr lang="ru-RU" altLang="ru-RU" sz="1800" b="1" dirty="0">
                <a:latin typeface="Calibri" panose="020F0502020204030204" pitchFamily="34" charset="0"/>
                <a:ea typeface="Calibri" panose="020F0502020204030204" pitchFamily="34" charset="0"/>
                <a:cs typeface="Calibri" panose="020F0502020204030204" pitchFamily="34" charset="0"/>
              </a:rPr>
              <a:t>л-</a:t>
            </a:r>
            <a:r>
              <a:rPr lang="ru-RU" altLang="ru-RU" sz="1800" b="1" dirty="0" err="1">
                <a:latin typeface="Calibri" panose="020F0502020204030204" pitchFamily="34" charset="0"/>
                <a:ea typeface="Calibri" panose="020F0502020204030204" pitchFamily="34" charset="0"/>
                <a:cs typeface="Calibri" panose="020F0502020204030204" pitchFamily="34" charset="0"/>
              </a:rPr>
              <a:t>Фараби</a:t>
            </a:r>
            <a:r>
              <a:rPr lang="ru-RU" altLang="ru-RU" sz="1800" b="1" dirty="0">
                <a:latin typeface="Calibri" panose="020F0502020204030204" pitchFamily="34" charset="0"/>
                <a:ea typeface="Calibri" panose="020F0502020204030204" pitchFamily="34" charset="0"/>
                <a:cs typeface="Calibri" panose="020F0502020204030204" pitchFamily="34" charset="0"/>
              </a:rPr>
              <a:t> </a:t>
            </a:r>
            <a:r>
              <a:rPr lang="ru-RU" altLang="ru-RU" sz="1800" b="1" dirty="0" err="1">
                <a:latin typeface="Calibri" panose="020F0502020204030204" pitchFamily="34" charset="0"/>
                <a:ea typeface="Calibri" panose="020F0502020204030204" pitchFamily="34" charset="0"/>
                <a:cs typeface="Calibri" panose="020F0502020204030204" pitchFamily="34" charset="0"/>
              </a:rPr>
              <a:t>атындағы</a:t>
            </a:r>
            <a:r>
              <a:rPr lang="ru-RU" altLang="ru-RU" sz="1800" b="1" dirty="0">
                <a:latin typeface="Calibri" panose="020F0502020204030204" pitchFamily="34" charset="0"/>
                <a:ea typeface="Calibri" panose="020F0502020204030204" pitchFamily="34" charset="0"/>
                <a:cs typeface="Calibri" panose="020F0502020204030204" pitchFamily="34" charset="0"/>
              </a:rPr>
              <a:t> </a:t>
            </a:r>
            <a:r>
              <a:rPr lang="ru-RU" altLang="ru-RU" sz="1800" b="1" dirty="0" err="1">
                <a:latin typeface="Calibri" panose="020F0502020204030204" pitchFamily="34" charset="0"/>
                <a:ea typeface="Calibri" panose="020F0502020204030204" pitchFamily="34" charset="0"/>
                <a:cs typeface="Calibri" panose="020F0502020204030204" pitchFamily="34" charset="0"/>
              </a:rPr>
              <a:t>Қазақ</a:t>
            </a:r>
            <a:r>
              <a:rPr lang="ru-RU" altLang="ru-RU" sz="1800" b="1" dirty="0">
                <a:latin typeface="Calibri" panose="020F0502020204030204" pitchFamily="34" charset="0"/>
                <a:ea typeface="Calibri" panose="020F0502020204030204" pitchFamily="34" charset="0"/>
                <a:cs typeface="Calibri" panose="020F0502020204030204" pitchFamily="34" charset="0"/>
              </a:rPr>
              <a:t> </a:t>
            </a:r>
            <a:r>
              <a:rPr lang="ru-RU" altLang="ru-RU" sz="1800" b="1" dirty="0" err="1">
                <a:latin typeface="Calibri" panose="020F0502020204030204" pitchFamily="34" charset="0"/>
                <a:ea typeface="Calibri" panose="020F0502020204030204" pitchFamily="34" charset="0"/>
                <a:cs typeface="Calibri" panose="020F0502020204030204" pitchFamily="34" charset="0"/>
              </a:rPr>
              <a:t>Ұлттық</a:t>
            </a:r>
            <a:r>
              <a:rPr lang="ru-RU" altLang="ru-RU" sz="1800" b="1" dirty="0">
                <a:latin typeface="Calibri" panose="020F0502020204030204" pitchFamily="34" charset="0"/>
                <a:ea typeface="Calibri" panose="020F0502020204030204" pitchFamily="34" charset="0"/>
                <a:cs typeface="Calibri" panose="020F0502020204030204" pitchFamily="34" charset="0"/>
              </a:rPr>
              <a:t> </a:t>
            </a:r>
            <a:r>
              <a:rPr lang="ru-RU" altLang="ru-RU" sz="1800" b="1" dirty="0" err="1">
                <a:latin typeface="Calibri" panose="020F0502020204030204" pitchFamily="34" charset="0"/>
                <a:ea typeface="Calibri" panose="020F0502020204030204" pitchFamily="34" charset="0"/>
                <a:cs typeface="Calibri" panose="020F0502020204030204" pitchFamily="34" charset="0"/>
              </a:rPr>
              <a:t>Университеті</a:t>
            </a:r>
            <a:endParaRPr lang="ru-RU" altLang="ru-RU" sz="1800" b="1" dirty="0">
              <a:latin typeface="Calibri" panose="020F0502020204030204" pitchFamily="34" charset="0"/>
              <a:ea typeface="Calibri" panose="020F0502020204030204" pitchFamily="34" charset="0"/>
              <a:cs typeface="Calibri" panose="020F0502020204030204" pitchFamily="34" charset="0"/>
            </a:endParaRPr>
          </a:p>
          <a:p>
            <a:pPr algn="ctr" eaLnBrk="1" hangingPunct="1"/>
            <a:r>
              <a:rPr lang="ru-RU" altLang="ru-RU" sz="1800" b="1" dirty="0">
                <a:latin typeface="Calibri" panose="020F0502020204030204" pitchFamily="34" charset="0"/>
                <a:ea typeface="Calibri" panose="020F0502020204030204" pitchFamily="34" charset="0"/>
                <a:cs typeface="Calibri" panose="020F0502020204030204" pitchFamily="34" charset="0"/>
              </a:rPr>
              <a:t>Химия </a:t>
            </a:r>
            <a:r>
              <a:rPr lang="ru-RU" altLang="ru-RU" sz="1800" b="1" dirty="0" err="1">
                <a:latin typeface="Calibri" panose="020F0502020204030204" pitchFamily="34" charset="0"/>
                <a:ea typeface="Calibri" panose="020F0502020204030204" pitchFamily="34" charset="0"/>
                <a:cs typeface="Calibri" panose="020F0502020204030204" pitchFamily="34" charset="0"/>
              </a:rPr>
              <a:t>жəне</a:t>
            </a:r>
            <a:r>
              <a:rPr lang="ru-RU" altLang="ru-RU" sz="1800" b="1" dirty="0">
                <a:latin typeface="Calibri" panose="020F0502020204030204" pitchFamily="34" charset="0"/>
                <a:ea typeface="Calibri" panose="020F0502020204030204" pitchFamily="34" charset="0"/>
                <a:cs typeface="Calibri" panose="020F0502020204030204" pitchFamily="34" charset="0"/>
              </a:rPr>
              <a:t> </a:t>
            </a:r>
            <a:r>
              <a:rPr lang="ru-RU" altLang="ru-RU" sz="1800" b="1" dirty="0" err="1">
                <a:latin typeface="Calibri" panose="020F0502020204030204" pitchFamily="34" charset="0"/>
                <a:ea typeface="Calibri" panose="020F0502020204030204" pitchFamily="34" charset="0"/>
                <a:cs typeface="Calibri" panose="020F0502020204030204" pitchFamily="34" charset="0"/>
              </a:rPr>
              <a:t>химиялық</a:t>
            </a:r>
            <a:r>
              <a:rPr lang="ru-RU" altLang="ru-RU" sz="1800" b="1" dirty="0">
                <a:latin typeface="Calibri" panose="020F0502020204030204" pitchFamily="34" charset="0"/>
                <a:ea typeface="Calibri" panose="020F0502020204030204" pitchFamily="34" charset="0"/>
                <a:cs typeface="Calibri" panose="020F0502020204030204" pitchFamily="34" charset="0"/>
              </a:rPr>
              <a:t> технология </a:t>
            </a:r>
            <a:r>
              <a:rPr lang="ru-RU" altLang="ru-RU" sz="1800" b="1" dirty="0" err="1">
                <a:latin typeface="Calibri" panose="020F0502020204030204" pitchFamily="34" charset="0"/>
                <a:ea typeface="Calibri" panose="020F0502020204030204" pitchFamily="34" charset="0"/>
                <a:cs typeface="Calibri" panose="020F0502020204030204" pitchFamily="34" charset="0"/>
              </a:rPr>
              <a:t>факультеті</a:t>
            </a:r>
            <a:endParaRPr lang="ru-RU" altLang="ru-RU" sz="1800" dirty="0">
              <a:latin typeface="Calibri" panose="020F0502020204030204" pitchFamily="34" charset="0"/>
              <a:ea typeface="Calibri" panose="020F0502020204030204" pitchFamily="34" charset="0"/>
              <a:cs typeface="Calibri" panose="020F0502020204030204" pitchFamily="34" charset="0"/>
            </a:endParaRPr>
          </a:p>
        </p:txBody>
      </p:sp>
      <p:pic>
        <p:nvPicPr>
          <p:cNvPr id="2" name="Рисунок 1"/>
          <p:cNvPicPr>
            <a:picLocks noChangeAspect="1"/>
          </p:cNvPicPr>
          <p:nvPr/>
        </p:nvPicPr>
        <p:blipFill>
          <a:blip r:embed="rId3"/>
          <a:stretch>
            <a:fillRect/>
          </a:stretch>
        </p:blipFill>
        <p:spPr>
          <a:xfrm>
            <a:off x="518562" y="107454"/>
            <a:ext cx="1227755" cy="1353568"/>
          </a:xfrm>
          <a:prstGeom prst="rect">
            <a:avLst/>
          </a:prstGeom>
        </p:spPr>
      </p:pic>
      <p:pic>
        <p:nvPicPr>
          <p:cNvPr id="11" name="Picture 4" descr="https://ihn.kz/images/chem-lab-coo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1567" y="140860"/>
            <a:ext cx="1286759" cy="1286759"/>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2"/>
          <p:cNvSpPr txBox="1">
            <a:spLocks/>
          </p:cNvSpPr>
          <p:nvPr/>
        </p:nvSpPr>
        <p:spPr>
          <a:xfrm>
            <a:off x="3583400" y="1471336"/>
            <a:ext cx="1299210" cy="320601"/>
          </a:xfrm>
          <a:prstGeom prst="rect">
            <a:avLst/>
          </a:prstGeom>
        </p:spPr>
        <p:txBody>
          <a:bodyPr vert="horz" wrap="square" lIns="0" tIns="1270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ru-RU" sz="2000" b="1" spc="-70" dirty="0">
                <a:latin typeface="+mn-lt"/>
              </a:rPr>
              <a:t>Д</a:t>
            </a:r>
            <a:r>
              <a:rPr lang="en-US" sz="2000" b="1" spc="-70" dirty="0">
                <a:latin typeface="+mn-lt"/>
              </a:rPr>
              <a:t>ə</a:t>
            </a:r>
            <a:r>
              <a:rPr lang="ru-RU" sz="2000" b="1" spc="-70" dirty="0" err="1">
                <a:latin typeface="+mn-lt"/>
              </a:rPr>
              <a:t>ріс</a:t>
            </a:r>
            <a:r>
              <a:rPr lang="ru-RU" sz="2000" b="1" spc="-45" dirty="0">
                <a:latin typeface="+mn-lt"/>
              </a:rPr>
              <a:t> </a:t>
            </a:r>
            <a:r>
              <a:rPr lang="en-US" sz="2000" b="1" dirty="0">
                <a:latin typeface="+mn-lt"/>
              </a:rPr>
              <a:t>14</a:t>
            </a:r>
            <a:endParaRPr lang="ru-RU" sz="2000" b="1" dirty="0">
              <a:latin typeface="+mn-lt"/>
            </a:endParaRPr>
          </a:p>
        </p:txBody>
      </p:sp>
    </p:spTree>
    <p:extLst>
      <p:ext uri="{BB962C8B-B14F-4D97-AF65-F5344CB8AC3E}">
        <p14:creationId xmlns:p14="http://schemas.microsoft.com/office/powerpoint/2010/main" val="1382898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 y="154053"/>
            <a:ext cx="5181600" cy="362484"/>
          </a:xfrm>
          <a:prstGeom prst="rect">
            <a:avLst/>
          </a:prstGeom>
        </p:spPr>
        <p:txBody>
          <a:bodyPr vert="horz" wrap="square" lIns="0" tIns="84658" rIns="0" bIns="0" rtlCol="0">
            <a:spAutoFit/>
          </a:bodyPr>
          <a:lstStyle/>
          <a:p>
            <a:pPr marL="87313" algn="ctr">
              <a:lnSpc>
                <a:spcPct val="100000"/>
              </a:lnSpc>
              <a:spcBef>
                <a:spcPts val="100"/>
              </a:spcBef>
            </a:pPr>
            <a:r>
              <a:rPr dirty="0">
                <a:solidFill>
                  <a:srgbClr val="FF0000"/>
                </a:solidFill>
              </a:rPr>
              <a:t>ЭЛЕКТРОН</a:t>
            </a:r>
            <a:r>
              <a:rPr lang="kk-KZ" dirty="0">
                <a:solidFill>
                  <a:srgbClr val="FF0000"/>
                </a:solidFill>
              </a:rPr>
              <a:t>ДЫҚ ҚҰРЫЛЫМЫ</a:t>
            </a:r>
            <a:endParaRPr spc="-10" dirty="0">
              <a:solidFill>
                <a:srgbClr val="FF0000"/>
              </a:solidFill>
            </a:endParaRPr>
          </a:p>
        </p:txBody>
      </p:sp>
      <p:sp>
        <p:nvSpPr>
          <p:cNvPr id="3" name="object 3"/>
          <p:cNvSpPr txBox="1"/>
          <p:nvPr/>
        </p:nvSpPr>
        <p:spPr>
          <a:xfrm>
            <a:off x="457200" y="2041525"/>
            <a:ext cx="7010400" cy="769441"/>
          </a:xfrm>
          <a:prstGeom prst="rect">
            <a:avLst/>
          </a:prstGeom>
          <a:solidFill>
            <a:srgbClr val="F8F8F9"/>
          </a:solidFill>
        </p:spPr>
        <p:txBody>
          <a:bodyPr vert="horz" wrap="square" lIns="0" tIns="0" rIns="0" bIns="0" rtlCol="0">
            <a:spAutoFit/>
          </a:bodyPr>
          <a:lstStyle/>
          <a:p>
            <a:pPr marL="635" marR="3175">
              <a:lnSpc>
                <a:spcPts val="2030"/>
              </a:lnSpc>
            </a:pPr>
            <a:r>
              <a:rPr sz="1600" dirty="0">
                <a:solidFill>
                  <a:srgbClr val="212121"/>
                </a:solidFill>
                <a:latin typeface="Microsoft Sans Serif" panose="020B0604020202020204" pitchFamily="34" charset="0"/>
                <a:ea typeface="Microsoft Sans Serif" panose="020B0604020202020204" pitchFamily="34" charset="0"/>
                <a:cs typeface="Microsoft Sans Serif" panose="020B0604020202020204" pitchFamily="34" charset="0"/>
              </a:rPr>
              <a:t>Пиррол,</a:t>
            </a:r>
            <a:r>
              <a:rPr sz="1600" spc="85" dirty="0">
                <a:solidFill>
                  <a:srgbClr val="21212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600" dirty="0" err="1">
                <a:solidFill>
                  <a:srgbClr val="212121"/>
                </a:solidFill>
                <a:latin typeface="Microsoft Sans Serif" panose="020B0604020202020204" pitchFamily="34" charset="0"/>
                <a:ea typeface="Microsoft Sans Serif" panose="020B0604020202020204" pitchFamily="34" charset="0"/>
                <a:cs typeface="Microsoft Sans Serif" panose="020B0604020202020204" pitchFamily="34" charset="0"/>
              </a:rPr>
              <a:t>тиофен</a:t>
            </a:r>
            <a:r>
              <a:rPr sz="1600" spc="75" dirty="0">
                <a:solidFill>
                  <a:srgbClr val="21212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kk-KZ" sz="1600" dirty="0">
                <a:solidFill>
                  <a:srgbClr val="212121"/>
                </a:solidFill>
                <a:latin typeface="Microsoft Sans Serif" panose="020B0604020202020204" pitchFamily="34" charset="0"/>
                <a:ea typeface="Microsoft Sans Serif" panose="020B0604020202020204" pitchFamily="34" charset="0"/>
                <a:cs typeface="Microsoft Sans Serif" panose="020B0604020202020204" pitchFamily="34" charset="0"/>
              </a:rPr>
              <a:t>және</a:t>
            </a:r>
            <a:r>
              <a:rPr sz="1600" spc="85" dirty="0">
                <a:solidFill>
                  <a:srgbClr val="21212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600" dirty="0" err="1">
                <a:solidFill>
                  <a:srgbClr val="212121"/>
                </a:solidFill>
                <a:latin typeface="Microsoft Sans Serif" panose="020B0604020202020204" pitchFamily="34" charset="0"/>
                <a:ea typeface="Microsoft Sans Serif" panose="020B0604020202020204" pitchFamily="34" charset="0"/>
                <a:cs typeface="Microsoft Sans Serif" panose="020B0604020202020204" pitchFamily="34" charset="0"/>
              </a:rPr>
              <a:t>фуран</a:t>
            </a:r>
            <a:r>
              <a:rPr sz="1600" spc="95" dirty="0">
                <a:solidFill>
                  <a:srgbClr val="21212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600" dirty="0">
                <a:solidFill>
                  <a:srgbClr val="212121"/>
                </a:solidFill>
                <a:latin typeface="Microsoft Sans Serif" panose="020B0604020202020204" pitchFamily="34" charset="0"/>
                <a:ea typeface="Microsoft Sans Serif" panose="020B0604020202020204" pitchFamily="34" charset="0"/>
                <a:cs typeface="Microsoft Sans Serif" panose="020B0604020202020204" pitchFamily="34" charset="0"/>
              </a:rPr>
              <a:t>–</a:t>
            </a:r>
            <a:r>
              <a:rPr lang="kk-KZ" sz="1600" dirty="0">
                <a:solidFill>
                  <a:srgbClr val="21212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600" dirty="0" err="1">
                <a:solidFill>
                  <a:srgbClr val="212121"/>
                </a:solidFill>
                <a:latin typeface="Microsoft Sans Serif" panose="020B0604020202020204" pitchFamily="34" charset="0"/>
                <a:ea typeface="Microsoft Sans Serif" panose="020B0604020202020204" pitchFamily="34" charset="0"/>
                <a:cs typeface="Microsoft Sans Serif" panose="020B0604020202020204" pitchFamily="34" charset="0"/>
              </a:rPr>
              <a:t>Хюккел</a:t>
            </a:r>
            <a:r>
              <a:rPr lang="kk-KZ" sz="1600" dirty="0">
                <a:solidFill>
                  <a:srgbClr val="212121"/>
                </a:solidFill>
                <a:latin typeface="Microsoft Sans Serif" panose="020B0604020202020204" pitchFamily="34" charset="0"/>
                <a:ea typeface="Microsoft Sans Serif" panose="020B0604020202020204" pitchFamily="34" charset="0"/>
                <a:cs typeface="Microsoft Sans Serif" panose="020B0604020202020204" pitchFamily="34" charset="0"/>
              </a:rPr>
              <a:t>ь</a:t>
            </a:r>
            <a:r>
              <a:rPr sz="1600" spc="95" dirty="0">
                <a:solidFill>
                  <a:srgbClr val="21212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kk-KZ" sz="1600" dirty="0">
                <a:solidFill>
                  <a:srgbClr val="212121"/>
                </a:solidFill>
                <a:latin typeface="Microsoft Sans Serif" panose="020B0604020202020204" pitchFamily="34" charset="0"/>
                <a:ea typeface="Microsoft Sans Serif" panose="020B0604020202020204" pitchFamily="34" charset="0"/>
                <a:cs typeface="Microsoft Sans Serif" panose="020B0604020202020204" pitchFamily="34" charset="0"/>
              </a:rPr>
              <a:t>ережесіне сәйкес</a:t>
            </a:r>
            <a:r>
              <a:rPr sz="1600" spc="90" dirty="0">
                <a:solidFill>
                  <a:srgbClr val="21212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600" b="1" spc="-10" dirty="0">
                <a:solidFill>
                  <a:srgbClr val="212121"/>
                </a:solidFill>
                <a:latin typeface="Microsoft Sans Serif" panose="020B0604020202020204" pitchFamily="34" charset="0"/>
                <a:ea typeface="Microsoft Sans Serif" panose="020B0604020202020204" pitchFamily="34" charset="0"/>
                <a:cs typeface="Microsoft Sans Serif" panose="020B0604020202020204" pitchFamily="34" charset="0"/>
              </a:rPr>
              <a:t>6π-</a:t>
            </a:r>
            <a:r>
              <a:rPr sz="1600" b="1" spc="-10" dirty="0" err="1">
                <a:solidFill>
                  <a:srgbClr val="212121"/>
                </a:solidFill>
                <a:latin typeface="Microsoft Sans Serif" panose="020B0604020202020204" pitchFamily="34" charset="0"/>
                <a:ea typeface="Microsoft Sans Serif" panose="020B0604020202020204" pitchFamily="34" charset="0"/>
                <a:cs typeface="Microsoft Sans Serif" panose="020B0604020202020204" pitchFamily="34" charset="0"/>
              </a:rPr>
              <a:t>электрон</a:t>
            </a:r>
            <a:r>
              <a:rPr lang="kk-KZ" sz="1600" b="1" spc="-10" dirty="0">
                <a:solidFill>
                  <a:srgbClr val="212121"/>
                </a:solidFill>
                <a:latin typeface="Microsoft Sans Serif" panose="020B0604020202020204" pitchFamily="34" charset="0"/>
                <a:ea typeface="Microsoft Sans Serif" panose="020B0604020202020204" pitchFamily="34" charset="0"/>
                <a:cs typeface="Microsoft Sans Serif" panose="020B0604020202020204" pitchFamily="34" charset="0"/>
              </a:rPr>
              <a:t>ды </a:t>
            </a:r>
            <a:r>
              <a:rPr sz="1600" spc="-10" dirty="0" err="1">
                <a:solidFill>
                  <a:srgbClr val="212121"/>
                </a:solidFill>
                <a:latin typeface="Microsoft Sans Serif" panose="020B0604020202020204" pitchFamily="34" charset="0"/>
                <a:ea typeface="Microsoft Sans Serif" panose="020B0604020202020204" pitchFamily="34" charset="0"/>
                <a:cs typeface="Microsoft Sans Serif" panose="020B0604020202020204" pitchFamily="34" charset="0"/>
              </a:rPr>
              <a:t>аромат</a:t>
            </a:r>
            <a:r>
              <a:rPr lang="kk-KZ" sz="1600" spc="-10" dirty="0">
                <a:solidFill>
                  <a:srgbClr val="212121"/>
                </a:solidFill>
                <a:latin typeface="Microsoft Sans Serif" panose="020B0604020202020204" pitchFamily="34" charset="0"/>
                <a:ea typeface="Microsoft Sans Serif" panose="020B0604020202020204" pitchFamily="34" charset="0"/>
                <a:cs typeface="Microsoft Sans Serif" panose="020B0604020202020204" pitchFamily="34" charset="0"/>
              </a:rPr>
              <a:t>ты қосылыстар болып табылады.</a:t>
            </a:r>
          </a:p>
          <a:p>
            <a:pPr marL="635" marR="3175">
              <a:lnSpc>
                <a:spcPts val="2030"/>
              </a:lnSpc>
            </a:pPr>
            <a:endParaRPr lang="kk-KZ" sz="1600" spc="-10" dirty="0">
              <a:solidFill>
                <a:srgbClr val="21212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object 5"/>
          <p:cNvPicPr/>
          <p:nvPr/>
        </p:nvPicPr>
        <p:blipFill>
          <a:blip r:embed="rId2" cstate="print"/>
          <a:stretch>
            <a:fillRect/>
          </a:stretch>
        </p:blipFill>
        <p:spPr>
          <a:xfrm>
            <a:off x="463685" y="798783"/>
            <a:ext cx="4504616" cy="960496"/>
          </a:xfrm>
          <a:prstGeom prst="rect">
            <a:avLst/>
          </a:prstGeom>
        </p:spPr>
      </p:pic>
      <p:sp>
        <p:nvSpPr>
          <p:cNvPr id="6" name="Прямоугольник 5"/>
          <p:cNvSpPr/>
          <p:nvPr/>
        </p:nvSpPr>
        <p:spPr>
          <a:xfrm>
            <a:off x="381000" y="2727325"/>
            <a:ext cx="7391400" cy="605294"/>
          </a:xfrm>
          <a:prstGeom prst="rect">
            <a:avLst/>
          </a:prstGeom>
        </p:spPr>
        <p:txBody>
          <a:bodyPr wrap="square">
            <a:spAutoFit/>
          </a:bodyPr>
          <a:lstStyle/>
          <a:p>
            <a:pPr marL="635" marR="3175">
              <a:lnSpc>
                <a:spcPts val="2030"/>
              </a:lnSpc>
            </a:pPr>
            <a:r>
              <a:rPr lang="kk-KZ" spc="-25" dirty="0">
                <a:solidFill>
                  <a:srgbClr val="212121"/>
                </a:solidFill>
                <a:latin typeface="+mn-lt"/>
                <a:ea typeface="Microsoft Sans Serif" panose="020B0604020202020204" pitchFamily="34" charset="0"/>
                <a:cs typeface="Microsoft Sans Serif" panose="020B0604020202020204" pitchFamily="34" charset="0"/>
              </a:rPr>
              <a:t>Олардың ароматтылығы қос байланыстардың </a:t>
            </a:r>
            <a:r>
              <a:rPr lang="el-GR" b="1" spc="-10" dirty="0">
                <a:solidFill>
                  <a:srgbClr val="212121"/>
                </a:solidFill>
                <a:latin typeface="+mn-lt"/>
                <a:ea typeface="Microsoft Sans Serif" panose="020B0604020202020204" pitchFamily="34" charset="0"/>
                <a:cs typeface="Microsoft Sans Serif" panose="020B0604020202020204" pitchFamily="34" charset="0"/>
              </a:rPr>
              <a:t>π-</a:t>
            </a:r>
            <a:r>
              <a:rPr lang="kk-KZ" b="1" spc="-10" dirty="0">
                <a:solidFill>
                  <a:srgbClr val="212121"/>
                </a:solidFill>
                <a:latin typeface="+mn-lt"/>
                <a:ea typeface="Microsoft Sans Serif" panose="020B0604020202020204" pitchFamily="34" charset="0"/>
                <a:cs typeface="Microsoft Sans Serif" panose="020B0604020202020204" pitchFamily="34" charset="0"/>
              </a:rPr>
              <a:t>электрондар мен гетероатомның бос жұп электрондардың </a:t>
            </a:r>
            <a:r>
              <a:rPr lang="kk-KZ" spc="-10" dirty="0">
                <a:solidFill>
                  <a:srgbClr val="212121"/>
                </a:solidFill>
                <a:latin typeface="+mn-lt"/>
                <a:ea typeface="Microsoft Sans Serif" panose="020B0604020202020204" pitchFamily="34" charset="0"/>
                <a:cs typeface="Microsoft Sans Serif" panose="020B0604020202020204" pitchFamily="34" charset="0"/>
              </a:rPr>
              <a:t>есебінен</a:t>
            </a:r>
            <a:r>
              <a:rPr lang="kk-KZ" b="1" spc="-10" dirty="0">
                <a:solidFill>
                  <a:srgbClr val="212121"/>
                </a:solidFill>
                <a:latin typeface="+mn-lt"/>
                <a:ea typeface="Microsoft Sans Serif" panose="020B0604020202020204" pitchFamily="34" charset="0"/>
                <a:cs typeface="Microsoft Sans Serif" panose="020B0604020202020204" pitchFamily="34" charset="0"/>
              </a:rPr>
              <a:t> </a:t>
            </a:r>
            <a:r>
              <a:rPr lang="kk-KZ" spc="-10" dirty="0">
                <a:solidFill>
                  <a:srgbClr val="212121"/>
                </a:solidFill>
                <a:latin typeface="+mn-lt"/>
                <a:ea typeface="Microsoft Sans Serif" panose="020B0604020202020204" pitchFamily="34" charset="0"/>
                <a:cs typeface="Microsoft Sans Serif" panose="020B0604020202020204" pitchFamily="34" charset="0"/>
              </a:rPr>
              <a:t>қамтамасыз етіледі.</a:t>
            </a:r>
            <a:endParaRPr lang="kk-KZ" dirty="0">
              <a:latin typeface="+mn-lt"/>
              <a:ea typeface="Microsoft Sans Serif" panose="020B0604020202020204" pitchFamily="34" charset="0"/>
              <a:cs typeface="Microsoft Sans Serif" panose="020B0604020202020204" pitchFamily="34" charset="0"/>
            </a:endParaRPr>
          </a:p>
        </p:txBody>
      </p:sp>
      <p:sp>
        <p:nvSpPr>
          <p:cNvPr id="7" name="Прямоугольник 6"/>
          <p:cNvSpPr/>
          <p:nvPr/>
        </p:nvSpPr>
        <p:spPr>
          <a:xfrm>
            <a:off x="0" y="3547408"/>
            <a:ext cx="7634591" cy="964880"/>
          </a:xfrm>
          <a:prstGeom prst="rect">
            <a:avLst/>
          </a:prstGeom>
        </p:spPr>
        <p:txBody>
          <a:bodyPr wrap="square">
            <a:spAutoFit/>
          </a:bodyPr>
          <a:lstStyle/>
          <a:p>
            <a:pPr marL="394970" marR="511175" algn="just">
              <a:lnSpc>
                <a:spcPct val="105000"/>
              </a:lnSpc>
              <a:spcBef>
                <a:spcPts val="5"/>
              </a:spcBef>
              <a:spcAft>
                <a:spcPts val="0"/>
              </a:spcAft>
            </a:pPr>
            <a:r>
              <a:rPr lang="kk-KZ" dirty="0">
                <a:latin typeface="+mn-lt"/>
                <a:ea typeface="Microsoft Sans Serif" panose="020B0604020202020204" pitchFamily="34" charset="0"/>
              </a:rPr>
              <a:t>Олар π-артық гетероциклдар, өйткені оларда ароматты жүйені</a:t>
            </a:r>
            <a:r>
              <a:rPr lang="kk-KZ" spc="5" dirty="0">
                <a:latin typeface="+mn-lt"/>
                <a:ea typeface="Microsoft Sans Serif" panose="020B0604020202020204" pitchFamily="34" charset="0"/>
              </a:rPr>
              <a:t> </a:t>
            </a:r>
            <a:r>
              <a:rPr lang="kk-KZ" dirty="0">
                <a:latin typeface="+mn-lt"/>
                <a:ea typeface="Microsoft Sans Serif" panose="020B0604020202020204" pitchFamily="34" charset="0"/>
              </a:rPr>
              <a:t>құрайтын</a:t>
            </a:r>
            <a:r>
              <a:rPr lang="kk-KZ" spc="-70" dirty="0">
                <a:latin typeface="+mn-lt"/>
                <a:ea typeface="Microsoft Sans Serif" panose="020B0604020202020204" pitchFamily="34" charset="0"/>
              </a:rPr>
              <a:t> </a:t>
            </a:r>
            <a:r>
              <a:rPr lang="kk-KZ" dirty="0">
                <a:latin typeface="+mn-lt"/>
                <a:ea typeface="Microsoft Sans Serif" panose="020B0604020202020204" pitchFamily="34" charset="0"/>
              </a:rPr>
              <a:t>электрондар</a:t>
            </a:r>
            <a:r>
              <a:rPr lang="kk-KZ" spc="-55" dirty="0">
                <a:latin typeface="+mn-lt"/>
                <a:ea typeface="Microsoft Sans Serif" panose="020B0604020202020204" pitchFamily="34" charset="0"/>
              </a:rPr>
              <a:t> </a:t>
            </a:r>
            <a:r>
              <a:rPr lang="kk-KZ" dirty="0">
                <a:latin typeface="+mn-lt"/>
                <a:ea typeface="Microsoft Sans Serif" panose="020B0604020202020204" pitchFamily="34" charset="0"/>
              </a:rPr>
              <a:t>саны</a:t>
            </a:r>
            <a:r>
              <a:rPr lang="kk-KZ" spc="-65" dirty="0">
                <a:latin typeface="+mn-lt"/>
                <a:ea typeface="Microsoft Sans Serif" panose="020B0604020202020204" pitchFamily="34" charset="0"/>
              </a:rPr>
              <a:t> </a:t>
            </a:r>
            <a:r>
              <a:rPr lang="kk-KZ" dirty="0">
                <a:latin typeface="+mn-lt"/>
                <a:ea typeface="Microsoft Sans Serif" panose="020B0604020202020204" pitchFamily="34" charset="0"/>
              </a:rPr>
              <a:t>циклдегі</a:t>
            </a:r>
            <a:r>
              <a:rPr lang="kk-KZ" spc="-70" dirty="0">
                <a:latin typeface="+mn-lt"/>
                <a:ea typeface="Microsoft Sans Serif" panose="020B0604020202020204" pitchFamily="34" charset="0"/>
              </a:rPr>
              <a:t> </a:t>
            </a:r>
            <a:r>
              <a:rPr lang="kk-KZ" dirty="0">
                <a:latin typeface="+mn-lt"/>
                <a:ea typeface="Microsoft Sans Serif" panose="020B0604020202020204" pitchFamily="34" charset="0"/>
              </a:rPr>
              <a:t>атомдардың</a:t>
            </a:r>
            <a:r>
              <a:rPr lang="kk-KZ" spc="-80" dirty="0">
                <a:latin typeface="+mn-lt"/>
                <a:ea typeface="Microsoft Sans Serif" panose="020B0604020202020204" pitchFamily="34" charset="0"/>
              </a:rPr>
              <a:t> </a:t>
            </a:r>
            <a:r>
              <a:rPr lang="kk-KZ" dirty="0">
                <a:latin typeface="+mn-lt"/>
                <a:ea typeface="Microsoft Sans Serif" panose="020B0604020202020204" pitchFamily="34" charset="0"/>
              </a:rPr>
              <a:t>жалпы</a:t>
            </a:r>
            <a:r>
              <a:rPr lang="kk-KZ" spc="-630" dirty="0">
                <a:latin typeface="+mn-lt"/>
                <a:ea typeface="Microsoft Sans Serif" panose="020B0604020202020204" pitchFamily="34" charset="0"/>
              </a:rPr>
              <a:t> </a:t>
            </a:r>
            <a:r>
              <a:rPr lang="kk-KZ" dirty="0">
                <a:latin typeface="+mn-lt"/>
                <a:ea typeface="Microsoft Sans Serif" panose="020B0604020202020204" pitchFamily="34" charset="0"/>
              </a:rPr>
              <a:t>санынан</a:t>
            </a:r>
            <a:r>
              <a:rPr lang="kk-KZ" spc="25" dirty="0">
                <a:latin typeface="+mn-lt"/>
                <a:ea typeface="Microsoft Sans Serif" panose="020B0604020202020204" pitchFamily="34" charset="0"/>
              </a:rPr>
              <a:t> </a:t>
            </a:r>
            <a:r>
              <a:rPr lang="kk-KZ" dirty="0">
                <a:latin typeface="+mn-lt"/>
                <a:ea typeface="Microsoft Sans Serif" panose="020B0604020202020204" pitchFamily="34" charset="0"/>
              </a:rPr>
              <a:t>асады</a:t>
            </a:r>
            <a:r>
              <a:rPr lang="kk-KZ" spc="10" dirty="0">
                <a:latin typeface="+mn-lt"/>
                <a:ea typeface="Microsoft Sans Serif" panose="020B0604020202020204" pitchFamily="34" charset="0"/>
              </a:rPr>
              <a:t> </a:t>
            </a:r>
            <a:r>
              <a:rPr lang="kk-KZ" dirty="0">
                <a:latin typeface="+mn-lt"/>
                <a:ea typeface="Microsoft Sans Serif" panose="020B0604020202020204" pitchFamily="34" charset="0"/>
              </a:rPr>
              <a:t>(қатынас</a:t>
            </a:r>
            <a:r>
              <a:rPr lang="kk-KZ" spc="10" dirty="0">
                <a:latin typeface="+mn-lt"/>
                <a:ea typeface="Microsoft Sans Serif" panose="020B0604020202020204" pitchFamily="34" charset="0"/>
              </a:rPr>
              <a:t> </a:t>
            </a:r>
            <a:r>
              <a:rPr lang="kk-KZ" dirty="0">
                <a:latin typeface="+mn-lt"/>
                <a:ea typeface="Microsoft Sans Serif" panose="020B0604020202020204" pitchFamily="34" charset="0"/>
              </a:rPr>
              <a:t>6:5).</a:t>
            </a:r>
            <a:endParaRPr lang="ru-RU" dirty="0">
              <a:latin typeface="+mn-lt"/>
              <a:ea typeface="Microsoft Sans Serif" panose="020B0604020202020204" pitchFamily="34" charset="0"/>
            </a:endParaRPr>
          </a:p>
        </p:txBody>
      </p:sp>
      <p:pic>
        <p:nvPicPr>
          <p:cNvPr id="8" name="object 4"/>
          <p:cNvPicPr/>
          <p:nvPr/>
        </p:nvPicPr>
        <p:blipFill>
          <a:blip r:embed="rId3" cstate="print"/>
          <a:stretch>
            <a:fillRect/>
          </a:stretch>
        </p:blipFill>
        <p:spPr>
          <a:xfrm>
            <a:off x="5286983" y="755202"/>
            <a:ext cx="3188578" cy="107153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9052" y="98243"/>
            <a:ext cx="6699250" cy="336886"/>
          </a:xfrm>
          <a:prstGeom prst="rect">
            <a:avLst/>
          </a:prstGeom>
        </p:spPr>
        <p:txBody>
          <a:bodyPr vert="horz" wrap="square" lIns="0" tIns="59308" rIns="0" bIns="0" rtlCol="0">
            <a:spAutoFit/>
          </a:bodyPr>
          <a:lstStyle/>
          <a:p>
            <a:pPr marL="87313" algn="l">
              <a:lnSpc>
                <a:spcPct val="100000"/>
              </a:lnSpc>
              <a:spcBef>
                <a:spcPts val="90"/>
              </a:spcBef>
            </a:pPr>
            <a:r>
              <a:rPr lang="kk-KZ" spc="-10" dirty="0">
                <a:latin typeface="+mn-lt"/>
                <a:ea typeface="Microsoft Sans Serif" panose="020B0604020202020204" pitchFamily="34" charset="0"/>
                <a:cs typeface="Microsoft Sans Serif" panose="020B0604020202020204" pitchFamily="34" charset="0"/>
              </a:rPr>
              <a:t>Өндірістік шикізаттан алу</a:t>
            </a:r>
            <a:r>
              <a:rPr spc="-10" dirty="0">
                <a:latin typeface="+mn-lt"/>
                <a:ea typeface="Microsoft Sans Serif" panose="020B0604020202020204" pitchFamily="34" charset="0"/>
                <a:cs typeface="Microsoft Sans Serif" panose="020B0604020202020204" pitchFamily="34" charset="0"/>
              </a:rPr>
              <a:t>:</a:t>
            </a:r>
            <a:endParaRPr dirty="0">
              <a:latin typeface="+mn-lt"/>
              <a:ea typeface="Microsoft Sans Serif" panose="020B0604020202020204" pitchFamily="34" charset="0"/>
              <a:cs typeface="Microsoft Sans Serif" panose="020B0604020202020204" pitchFamily="34" charset="0"/>
            </a:endParaRPr>
          </a:p>
        </p:txBody>
      </p:sp>
      <p:sp>
        <p:nvSpPr>
          <p:cNvPr id="3" name="object 3"/>
          <p:cNvSpPr txBox="1"/>
          <p:nvPr/>
        </p:nvSpPr>
        <p:spPr>
          <a:xfrm>
            <a:off x="434720" y="615255"/>
            <a:ext cx="7261479" cy="1196481"/>
          </a:xfrm>
          <a:prstGeom prst="rect">
            <a:avLst/>
          </a:prstGeom>
        </p:spPr>
        <p:txBody>
          <a:bodyPr vert="horz" wrap="square" lIns="0" tIns="11430" rIns="0" bIns="0" rtlCol="0">
            <a:spAutoFit/>
          </a:bodyPr>
          <a:lstStyle/>
          <a:p>
            <a:pPr marL="12700" marR="5080">
              <a:spcBef>
                <a:spcPts val="90"/>
              </a:spcBef>
              <a:tabLst>
                <a:tab pos="793115" algn="l"/>
                <a:tab pos="1509395" algn="l"/>
                <a:tab pos="2390775" algn="l"/>
                <a:tab pos="2753360" algn="l"/>
                <a:tab pos="4296410" algn="l"/>
                <a:tab pos="4985385" algn="l"/>
                <a:tab pos="6107430" algn="l"/>
              </a:tabLst>
            </a:pPr>
            <a:r>
              <a:rPr sz="1600" b="1" spc="-10" dirty="0">
                <a:solidFill>
                  <a:srgbClr val="FF0000"/>
                </a:solidFill>
                <a:latin typeface="+mn-lt"/>
                <a:ea typeface="Microsoft Sans Serif" panose="020B0604020202020204" pitchFamily="34" charset="0"/>
                <a:cs typeface="Microsoft Sans Serif" panose="020B0604020202020204" pitchFamily="34" charset="0"/>
              </a:rPr>
              <a:t>Пиррол</a:t>
            </a:r>
            <a:r>
              <a:rPr sz="1600" b="1" dirty="0">
                <a:solidFill>
                  <a:srgbClr val="FF0000"/>
                </a:solidFill>
                <a:latin typeface="+mn-lt"/>
                <a:ea typeface="Microsoft Sans Serif" panose="020B0604020202020204" pitchFamily="34" charset="0"/>
                <a:cs typeface="Microsoft Sans Serif" panose="020B0604020202020204" pitchFamily="34" charset="0"/>
              </a:rPr>
              <a:t>	</a:t>
            </a:r>
            <a:r>
              <a:rPr lang="ru-RU" sz="1600" dirty="0">
                <a:latin typeface="+mn-lt"/>
                <a:ea typeface="Microsoft Sans Serif" panose="020B0604020202020204" pitchFamily="34" charset="0"/>
                <a:cs typeface="Microsoft Sans Serif" panose="020B0604020202020204" pitchFamily="34" charset="0"/>
              </a:rPr>
              <a:t> </a:t>
            </a:r>
            <a:r>
              <a:rPr lang="ru-RU" sz="1600" dirty="0" err="1">
                <a:latin typeface="+mn-lt"/>
                <a:ea typeface="Microsoft Sans Serif" panose="020B0604020202020204" pitchFamily="34" charset="0"/>
                <a:cs typeface="Microsoft Sans Serif" panose="020B0604020202020204" pitchFamily="34" charset="0"/>
              </a:rPr>
              <a:t>тас</a:t>
            </a:r>
            <a:r>
              <a:rPr lang="ru-RU" sz="1600" dirty="0">
                <a:latin typeface="+mn-lt"/>
                <a:ea typeface="Microsoft Sans Serif" panose="020B0604020202020204" pitchFamily="34" charset="0"/>
                <a:cs typeface="Microsoft Sans Serif" panose="020B0604020202020204" pitchFamily="34" charset="0"/>
              </a:rPr>
              <a:t> </a:t>
            </a:r>
            <a:r>
              <a:rPr lang="ru-RU" sz="1600" dirty="0" err="1">
                <a:latin typeface="+mn-lt"/>
                <a:ea typeface="Microsoft Sans Serif" panose="020B0604020202020204" pitchFamily="34" charset="0"/>
                <a:cs typeface="Microsoft Sans Serif" panose="020B0604020202020204" pitchFamily="34" charset="0"/>
              </a:rPr>
              <a:t>көмір</a:t>
            </a:r>
            <a:r>
              <a:rPr lang="ru-RU" sz="1600" dirty="0">
                <a:latin typeface="+mn-lt"/>
                <a:ea typeface="Microsoft Sans Serif" panose="020B0604020202020204" pitchFamily="34" charset="0"/>
                <a:cs typeface="Microsoft Sans Serif" panose="020B0604020202020204" pitchFamily="34" charset="0"/>
              </a:rPr>
              <a:t> </a:t>
            </a:r>
            <a:r>
              <a:rPr lang="ru-RU" sz="1600" dirty="0" err="1">
                <a:latin typeface="+mn-lt"/>
                <a:ea typeface="Microsoft Sans Serif" panose="020B0604020202020204" pitchFamily="34" charset="0"/>
                <a:cs typeface="Microsoft Sans Serif" panose="020B0604020202020204" pitchFamily="34" charset="0"/>
              </a:rPr>
              <a:t>шайырының</a:t>
            </a:r>
            <a:r>
              <a:rPr lang="ru-RU" sz="1600" dirty="0">
                <a:latin typeface="+mn-lt"/>
                <a:ea typeface="Microsoft Sans Serif" panose="020B0604020202020204" pitchFamily="34" charset="0"/>
                <a:cs typeface="Microsoft Sans Serif" panose="020B0604020202020204" pitchFamily="34" charset="0"/>
              </a:rPr>
              <a:t> </a:t>
            </a:r>
            <a:r>
              <a:rPr lang="ru-RU" sz="1600" dirty="0" err="1">
                <a:latin typeface="+mn-lt"/>
                <a:ea typeface="Microsoft Sans Serif" panose="020B0604020202020204" pitchFamily="34" charset="0"/>
                <a:cs typeface="Microsoft Sans Serif" panose="020B0604020202020204" pitchFamily="34" charset="0"/>
              </a:rPr>
              <a:t>құрамында</a:t>
            </a:r>
            <a:r>
              <a:rPr lang="ru-RU" sz="1600" dirty="0">
                <a:latin typeface="+mn-lt"/>
                <a:ea typeface="Microsoft Sans Serif" panose="020B0604020202020204" pitchFamily="34" charset="0"/>
                <a:cs typeface="Microsoft Sans Serif" panose="020B0604020202020204" pitchFamily="34" charset="0"/>
              </a:rPr>
              <a:t> </a:t>
            </a:r>
            <a:r>
              <a:rPr lang="ru-RU" sz="1600" dirty="0" err="1">
                <a:latin typeface="+mn-lt"/>
                <a:ea typeface="Microsoft Sans Serif" panose="020B0604020202020204" pitchFamily="34" charset="0"/>
                <a:cs typeface="Microsoft Sans Serif" panose="020B0604020202020204" pitchFamily="34" charset="0"/>
              </a:rPr>
              <a:t>болады</a:t>
            </a:r>
            <a:r>
              <a:rPr lang="ru-RU" sz="1600" dirty="0">
                <a:latin typeface="+mn-lt"/>
                <a:ea typeface="Microsoft Sans Serif" panose="020B0604020202020204" pitchFamily="34" charset="0"/>
                <a:cs typeface="Microsoft Sans Serif" panose="020B0604020202020204" pitchFamily="34" charset="0"/>
              </a:rPr>
              <a:t> (</a:t>
            </a:r>
            <a:r>
              <a:rPr lang="ru-RU" sz="1600" spc="-25" dirty="0">
                <a:latin typeface="+mn-lt"/>
                <a:ea typeface="Microsoft Sans Serif" panose="020B0604020202020204" pitchFamily="34" charset="0"/>
                <a:cs typeface="Microsoft Sans Serif" panose="020B0604020202020204" pitchFamily="34" charset="0"/>
              </a:rPr>
              <a:t>1%) </a:t>
            </a:r>
            <a:r>
              <a:rPr lang="ru-RU" sz="1600" dirty="0">
                <a:latin typeface="+mn-lt"/>
                <a:ea typeface="Microsoft Sans Serif" panose="020B0604020202020204" pitchFamily="34" charset="0"/>
                <a:cs typeface="Microsoft Sans Serif" panose="020B0604020202020204" pitchFamily="34" charset="0"/>
              </a:rPr>
              <a:t>, </a:t>
            </a:r>
            <a:r>
              <a:rPr lang="ru-RU" sz="1600" dirty="0" err="1">
                <a:latin typeface="+mn-lt"/>
                <a:ea typeface="Microsoft Sans Serif" panose="020B0604020202020204" pitchFamily="34" charset="0"/>
                <a:cs typeface="Microsoft Sans Serif" panose="020B0604020202020204" pitchFamily="34" charset="0"/>
              </a:rPr>
              <a:t>сондықтан</a:t>
            </a:r>
            <a:r>
              <a:rPr lang="ru-RU" sz="1600" dirty="0">
                <a:latin typeface="+mn-lt"/>
                <a:ea typeface="Microsoft Sans Serif" panose="020B0604020202020204" pitchFamily="34" charset="0"/>
                <a:cs typeface="Microsoft Sans Serif" panose="020B0604020202020204" pitchFamily="34" charset="0"/>
              </a:rPr>
              <a:t> </a:t>
            </a:r>
            <a:r>
              <a:rPr lang="ru-RU" sz="1600" dirty="0" err="1">
                <a:latin typeface="+mn-lt"/>
                <a:ea typeface="Microsoft Sans Serif" panose="020B0604020202020204" pitchFamily="34" charset="0"/>
                <a:cs typeface="Microsoft Sans Serif" panose="020B0604020202020204" pitchFamily="34" charset="0"/>
              </a:rPr>
              <a:t>одан</a:t>
            </a:r>
            <a:r>
              <a:rPr lang="ru-RU" sz="1600" dirty="0">
                <a:latin typeface="+mn-lt"/>
                <a:ea typeface="Microsoft Sans Serif" panose="020B0604020202020204" pitchFamily="34" charset="0"/>
                <a:cs typeface="Microsoft Sans Serif" panose="020B0604020202020204" pitchFamily="34" charset="0"/>
              </a:rPr>
              <a:t> </a:t>
            </a:r>
            <a:r>
              <a:rPr lang="ru-RU" sz="1600" dirty="0" err="1">
                <a:latin typeface="+mn-lt"/>
                <a:ea typeface="Microsoft Sans Serif" panose="020B0604020202020204" pitchFamily="34" charset="0"/>
                <a:cs typeface="Microsoft Sans Serif" panose="020B0604020202020204" pitchFamily="34" charset="0"/>
              </a:rPr>
              <a:t>фракциялық</a:t>
            </a:r>
            <a:r>
              <a:rPr lang="ru-RU" sz="1600" dirty="0">
                <a:latin typeface="+mn-lt"/>
                <a:ea typeface="Microsoft Sans Serif" panose="020B0604020202020204" pitchFamily="34" charset="0"/>
                <a:cs typeface="Microsoft Sans Serif" panose="020B0604020202020204" pitchFamily="34" charset="0"/>
              </a:rPr>
              <a:t> </a:t>
            </a:r>
            <a:r>
              <a:rPr lang="ru-RU" sz="1600" dirty="0" err="1">
                <a:latin typeface="+mn-lt"/>
                <a:ea typeface="Microsoft Sans Serif" panose="020B0604020202020204" pitchFamily="34" charset="0"/>
                <a:cs typeface="Microsoft Sans Serif" panose="020B0604020202020204" pitchFamily="34" charset="0"/>
              </a:rPr>
              <a:t>айдау</a:t>
            </a:r>
            <a:r>
              <a:rPr lang="ru-RU" sz="1600" dirty="0">
                <a:latin typeface="+mn-lt"/>
                <a:ea typeface="Microsoft Sans Serif" panose="020B0604020202020204" pitchFamily="34" charset="0"/>
                <a:cs typeface="Microsoft Sans Serif" panose="020B0604020202020204" pitchFamily="34" charset="0"/>
              </a:rPr>
              <a:t> </a:t>
            </a:r>
            <a:r>
              <a:rPr lang="ru-RU" sz="1600" dirty="0" err="1">
                <a:latin typeface="+mn-lt"/>
                <a:ea typeface="Microsoft Sans Serif" panose="020B0604020202020204" pitchFamily="34" charset="0"/>
                <a:cs typeface="Microsoft Sans Serif" panose="020B0604020202020204" pitchFamily="34" charset="0"/>
              </a:rPr>
              <a:t>арқылы</a:t>
            </a:r>
            <a:r>
              <a:rPr lang="ru-RU" sz="1600" dirty="0">
                <a:latin typeface="+mn-lt"/>
                <a:ea typeface="Microsoft Sans Serif" panose="020B0604020202020204" pitchFamily="34" charset="0"/>
                <a:cs typeface="Microsoft Sans Serif" panose="020B0604020202020204" pitchFamily="34" charset="0"/>
              </a:rPr>
              <a:t> </a:t>
            </a:r>
            <a:r>
              <a:rPr lang="ru-RU" sz="1600" dirty="0" err="1">
                <a:latin typeface="+mn-lt"/>
                <a:ea typeface="Microsoft Sans Serif" panose="020B0604020202020204" pitchFamily="34" charset="0"/>
                <a:cs typeface="Microsoft Sans Serif" panose="020B0604020202020204" pitchFamily="34" charset="0"/>
              </a:rPr>
              <a:t>алынады</a:t>
            </a:r>
            <a:r>
              <a:rPr lang="ru-RU" sz="1600" dirty="0">
                <a:latin typeface="+mn-lt"/>
                <a:ea typeface="Microsoft Sans Serif" panose="020B0604020202020204" pitchFamily="34" charset="0"/>
                <a:cs typeface="Microsoft Sans Serif" panose="020B0604020202020204" pitchFamily="34" charset="0"/>
              </a:rPr>
              <a:t>.</a:t>
            </a:r>
          </a:p>
          <a:p>
            <a:pPr marL="12700">
              <a:lnSpc>
                <a:spcPct val="100000"/>
              </a:lnSpc>
              <a:spcBef>
                <a:spcPts val="335"/>
              </a:spcBef>
              <a:tabLst>
                <a:tab pos="854075" algn="l"/>
                <a:tab pos="1771650" algn="l"/>
                <a:tab pos="2851150" algn="l"/>
                <a:tab pos="3418204" algn="l"/>
                <a:tab pos="4518660" algn="l"/>
                <a:tab pos="5540375" algn="l"/>
              </a:tabLst>
            </a:pPr>
            <a:endParaRPr lang="kk-KZ" sz="800" spc="-10" dirty="0">
              <a:latin typeface="+mn-lt"/>
              <a:ea typeface="Microsoft Sans Serif" panose="020B0604020202020204" pitchFamily="34" charset="0"/>
              <a:cs typeface="Microsoft Sans Serif" panose="020B0604020202020204" pitchFamily="34" charset="0"/>
            </a:endParaRPr>
          </a:p>
          <a:p>
            <a:pPr marL="12700">
              <a:lnSpc>
                <a:spcPct val="100000"/>
              </a:lnSpc>
              <a:spcBef>
                <a:spcPts val="335"/>
              </a:spcBef>
              <a:tabLst>
                <a:tab pos="854075" algn="l"/>
                <a:tab pos="1771650" algn="l"/>
                <a:tab pos="2851150" algn="l"/>
                <a:tab pos="3418204" algn="l"/>
                <a:tab pos="4518660" algn="l"/>
                <a:tab pos="5540375" algn="l"/>
              </a:tabLst>
            </a:pPr>
            <a:r>
              <a:rPr lang="kk-KZ" sz="1600" spc="-10" dirty="0">
                <a:latin typeface="+mn-lt"/>
                <a:ea typeface="Microsoft Sans Serif" panose="020B0604020202020204" pitchFamily="34" charset="0"/>
                <a:cs typeface="Microsoft Sans Serif" panose="020B0604020202020204" pitchFamily="34" charset="0"/>
              </a:rPr>
              <a:t>Сонымен қатар, пирролды  янтарь қышқылынан немесе янтарь қышқылының имидінен (</a:t>
            </a:r>
            <a:r>
              <a:rPr lang="ru-RU" sz="1600" spc="-10" dirty="0" err="1">
                <a:latin typeface="+mn-lt"/>
                <a:ea typeface="Microsoft Sans Serif" panose="020B0604020202020204" pitchFamily="34" charset="0"/>
                <a:cs typeface="Microsoft Sans Serif" panose="020B0604020202020204" pitchFamily="34" charset="0"/>
              </a:rPr>
              <a:t>сукцинимид</a:t>
            </a:r>
            <a:r>
              <a:rPr lang="ru-RU" sz="1600" spc="-10" dirty="0">
                <a:latin typeface="+mn-lt"/>
                <a:ea typeface="Microsoft Sans Serif" panose="020B0604020202020204" pitchFamily="34" charset="0"/>
                <a:cs typeface="Microsoft Sans Serif" panose="020B0604020202020204" pitchFamily="34" charset="0"/>
              </a:rPr>
              <a:t>)</a:t>
            </a:r>
            <a:r>
              <a:rPr lang="kk-KZ" sz="1600" spc="-10" dirty="0">
                <a:latin typeface="+mn-lt"/>
                <a:ea typeface="Microsoft Sans Serif" panose="020B0604020202020204" pitchFamily="34" charset="0"/>
                <a:cs typeface="Microsoft Sans Serif" panose="020B0604020202020204" pitchFamily="34" charset="0"/>
              </a:rPr>
              <a:t> </a:t>
            </a:r>
            <a:endParaRPr sz="1600" dirty="0">
              <a:latin typeface="+mn-lt"/>
              <a:ea typeface="Microsoft Sans Serif" panose="020B0604020202020204" pitchFamily="34" charset="0"/>
              <a:cs typeface="Microsoft Sans Serif" panose="020B0604020202020204" pitchFamily="34" charset="0"/>
            </a:endParaRPr>
          </a:p>
        </p:txBody>
      </p:sp>
      <p:pic>
        <p:nvPicPr>
          <p:cNvPr id="6" name="object 6"/>
          <p:cNvPicPr/>
          <p:nvPr/>
        </p:nvPicPr>
        <p:blipFill>
          <a:blip r:embed="rId2" cstate="print"/>
          <a:stretch>
            <a:fillRect/>
          </a:stretch>
        </p:blipFill>
        <p:spPr>
          <a:xfrm>
            <a:off x="609600" y="2068703"/>
            <a:ext cx="5778351" cy="2791233"/>
          </a:xfrm>
          <a:prstGeom prst="rect">
            <a:avLst/>
          </a:prstGeom>
        </p:spPr>
      </p:pic>
      <p:sp>
        <p:nvSpPr>
          <p:cNvPr id="7" name="object 7"/>
          <p:cNvSpPr txBox="1"/>
          <p:nvPr/>
        </p:nvSpPr>
        <p:spPr>
          <a:xfrm>
            <a:off x="2133600" y="4766591"/>
            <a:ext cx="762000" cy="186690"/>
          </a:xfrm>
          <a:prstGeom prst="rect">
            <a:avLst/>
          </a:prstGeom>
        </p:spPr>
        <p:txBody>
          <a:bodyPr vert="horz" wrap="square" lIns="0" tIns="13335" rIns="0" bIns="0" rtlCol="0">
            <a:spAutoFit/>
          </a:bodyPr>
          <a:lstStyle/>
          <a:p>
            <a:pPr marL="12700">
              <a:lnSpc>
                <a:spcPct val="100000"/>
              </a:lnSpc>
              <a:spcBef>
                <a:spcPts val="105"/>
              </a:spcBef>
            </a:pPr>
            <a:r>
              <a:rPr sz="1050" spc="-10" dirty="0">
                <a:latin typeface="Microsoft Sans Serif"/>
                <a:cs typeface="Microsoft Sans Serif"/>
              </a:rPr>
              <a:t>сукцинимид</a:t>
            </a:r>
            <a:endParaRPr sz="1050" dirty="0">
              <a:latin typeface="Microsoft Sans Serif"/>
              <a:cs typeface="Microsoft Sans Serif"/>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81000" y="1812925"/>
            <a:ext cx="5225048" cy="2958762"/>
          </a:xfrm>
          <a:prstGeom prst="rect">
            <a:avLst/>
          </a:prstGeom>
        </p:spPr>
      </p:pic>
      <p:sp>
        <p:nvSpPr>
          <p:cNvPr id="3" name="Прямоугольник 2"/>
          <p:cNvSpPr/>
          <p:nvPr/>
        </p:nvSpPr>
        <p:spPr>
          <a:xfrm>
            <a:off x="304800" y="199863"/>
            <a:ext cx="6629400" cy="707886"/>
          </a:xfrm>
          <a:prstGeom prst="rect">
            <a:avLst/>
          </a:prstGeom>
        </p:spPr>
        <p:txBody>
          <a:bodyPr wrap="square">
            <a:spAutoFit/>
          </a:bodyPr>
          <a:lstStyle/>
          <a:p>
            <a:pPr marR="3175" algn="just">
              <a:lnSpc>
                <a:spcPts val="1550"/>
              </a:lnSpc>
              <a:tabLst>
                <a:tab pos="1126490" algn="l"/>
                <a:tab pos="2236470" algn="l"/>
                <a:tab pos="3093085" algn="l"/>
                <a:tab pos="4001770" algn="l"/>
                <a:tab pos="5785485" algn="l"/>
              </a:tabLst>
            </a:pPr>
            <a:r>
              <a:rPr lang="ru-RU" sz="1400" b="1" spc="-10" dirty="0">
                <a:solidFill>
                  <a:srgbClr val="FF0000"/>
                </a:solidFill>
                <a:latin typeface="+mn-lt"/>
                <a:ea typeface="Microsoft Sans Serif" panose="020B0604020202020204" pitchFamily="34" charset="0"/>
                <a:cs typeface="Microsoft Sans Serif" panose="020B0604020202020204" pitchFamily="34" charset="0"/>
              </a:rPr>
              <a:t>ФУРАННЫҢ</a:t>
            </a:r>
            <a:r>
              <a:rPr lang="ru-RU" sz="1400" spc="-10" dirty="0">
                <a:latin typeface="+mn-lt"/>
                <a:ea typeface="Microsoft Sans Serif" panose="020B0604020202020204" pitchFamily="34" charset="0"/>
                <a:cs typeface="Microsoft Sans Serif" panose="020B0604020202020204" pitchFamily="34" charset="0"/>
              </a:rPr>
              <a:t> </a:t>
            </a:r>
            <a:r>
              <a:rPr lang="ru-RU" sz="1400" spc="-10" dirty="0" err="1">
                <a:latin typeface="+mn-lt"/>
                <a:ea typeface="Microsoft Sans Serif" panose="020B0604020202020204" pitchFamily="34" charset="0"/>
                <a:cs typeface="Microsoft Sans Serif" panose="020B0604020202020204" pitchFamily="34" charset="0"/>
              </a:rPr>
              <a:t>табиғи</a:t>
            </a:r>
            <a:r>
              <a:rPr lang="ru-RU" sz="1400" spc="-10" dirty="0">
                <a:latin typeface="+mn-lt"/>
                <a:ea typeface="Microsoft Sans Serif" panose="020B0604020202020204" pitchFamily="34" charset="0"/>
                <a:cs typeface="Microsoft Sans Serif" panose="020B0604020202020204" pitchFamily="34" charset="0"/>
              </a:rPr>
              <a:t> </a:t>
            </a:r>
            <a:r>
              <a:rPr lang="ru-RU" sz="1400" spc="-10" dirty="0" err="1">
                <a:latin typeface="+mn-lt"/>
                <a:ea typeface="Microsoft Sans Serif" panose="020B0604020202020204" pitchFamily="34" charset="0"/>
                <a:cs typeface="Microsoft Sans Serif" panose="020B0604020202020204" pitchFamily="34" charset="0"/>
              </a:rPr>
              <a:t>көзі</a:t>
            </a:r>
            <a:r>
              <a:rPr lang="ru-RU" sz="1400" spc="-10" dirty="0">
                <a:latin typeface="+mn-lt"/>
                <a:ea typeface="Microsoft Sans Serif" panose="020B0604020202020204" pitchFamily="34" charset="0"/>
                <a:cs typeface="Microsoft Sans Serif" panose="020B0604020202020204" pitchFamily="34" charset="0"/>
              </a:rPr>
              <a:t> - </a:t>
            </a:r>
            <a:r>
              <a:rPr lang="ru-RU" sz="1400" spc="-10" dirty="0" err="1">
                <a:latin typeface="+mn-lt"/>
                <a:ea typeface="Microsoft Sans Serif" panose="020B0604020202020204" pitchFamily="34" charset="0"/>
                <a:cs typeface="Microsoft Sans Serif" panose="020B0604020202020204" pitchFamily="34" charset="0"/>
              </a:rPr>
              <a:t>құрамында</a:t>
            </a:r>
            <a:r>
              <a:rPr lang="ru-RU" sz="1400" spc="-10" dirty="0">
                <a:latin typeface="+mn-lt"/>
                <a:ea typeface="Microsoft Sans Serif" panose="020B0604020202020204" pitchFamily="34" charset="0"/>
                <a:cs typeface="Microsoft Sans Serif" panose="020B0604020202020204" pitchFamily="34" charset="0"/>
              </a:rPr>
              <a:t> пентоза бар </a:t>
            </a:r>
            <a:r>
              <a:rPr lang="ru-RU" sz="1400" spc="-10" dirty="0" err="1">
                <a:latin typeface="+mn-lt"/>
                <a:ea typeface="Microsoft Sans Serif" panose="020B0604020202020204" pitchFamily="34" charset="0"/>
                <a:cs typeface="Microsoft Sans Serif" panose="020B0604020202020204" pitchFamily="34" charset="0"/>
              </a:rPr>
              <a:t>полисахаридтер</a:t>
            </a:r>
            <a:r>
              <a:rPr lang="ru-RU" sz="1400" spc="-10" dirty="0">
                <a:latin typeface="+mn-lt"/>
                <a:ea typeface="Microsoft Sans Serif" panose="020B0604020202020204" pitchFamily="34" charset="0"/>
                <a:cs typeface="Microsoft Sans Serif" panose="020B0604020202020204" pitchFamily="34" charset="0"/>
              </a:rPr>
              <a:t> </a:t>
            </a:r>
            <a:r>
              <a:rPr lang="ru-RU" sz="1400" b="1" spc="-10" dirty="0" err="1">
                <a:latin typeface="+mn-lt"/>
                <a:ea typeface="Microsoft Sans Serif" panose="020B0604020202020204" pitchFamily="34" charset="0"/>
                <a:cs typeface="Microsoft Sans Serif" panose="020B0604020202020204" pitchFamily="34" charset="0"/>
              </a:rPr>
              <a:t>пентозалар</a:t>
            </a:r>
            <a:r>
              <a:rPr lang="ru-RU" sz="1400" b="1" spc="-10" dirty="0">
                <a:latin typeface="+mn-lt"/>
                <a:ea typeface="Microsoft Sans Serif" panose="020B0604020202020204" pitchFamily="34" charset="0"/>
                <a:cs typeface="Microsoft Sans Serif" panose="020B0604020202020204" pitchFamily="34" charset="0"/>
              </a:rPr>
              <a:t> </a:t>
            </a:r>
            <a:r>
              <a:rPr lang="ru-RU" sz="1400" spc="-10" dirty="0">
                <a:latin typeface="+mn-lt"/>
                <a:ea typeface="Microsoft Sans Serif" panose="020B0604020202020204" pitchFamily="34" charset="0"/>
                <a:cs typeface="Microsoft Sans Serif" panose="020B0604020202020204" pitchFamily="34" charset="0"/>
              </a:rPr>
              <a:t>(</a:t>
            </a:r>
            <a:r>
              <a:rPr lang="ru-RU" sz="1400" spc="-10" dirty="0" err="1">
                <a:latin typeface="+mn-lt"/>
                <a:ea typeface="Microsoft Sans Serif" panose="020B0604020202020204" pitchFamily="34" charset="0"/>
                <a:cs typeface="Microsoft Sans Serif" panose="020B0604020202020204" pitchFamily="34" charset="0"/>
              </a:rPr>
              <a:t>пентозандар</a:t>
            </a:r>
            <a:r>
              <a:rPr lang="ru-RU" sz="1400" spc="-10" dirty="0">
                <a:latin typeface="+mn-lt"/>
                <a:ea typeface="Microsoft Sans Serif" panose="020B0604020202020204" pitchFamily="34" charset="0"/>
                <a:cs typeface="Microsoft Sans Serif" panose="020B0604020202020204" pitchFamily="34" charset="0"/>
              </a:rPr>
              <a:t>) </a:t>
            </a:r>
            <a:r>
              <a:rPr lang="ru-RU" sz="1400" spc="-10" dirty="0" err="1">
                <a:latin typeface="+mn-lt"/>
                <a:ea typeface="Microsoft Sans Serif" panose="020B0604020202020204" pitchFamily="34" charset="0"/>
                <a:cs typeface="Microsoft Sans Serif" panose="020B0604020202020204" pitchFamily="34" charset="0"/>
              </a:rPr>
              <a:t>болып</a:t>
            </a:r>
            <a:r>
              <a:rPr lang="ru-RU" sz="1400" spc="-10" dirty="0">
                <a:latin typeface="+mn-lt"/>
                <a:ea typeface="Microsoft Sans Serif" panose="020B0604020202020204" pitchFamily="34" charset="0"/>
                <a:cs typeface="Microsoft Sans Serif" panose="020B0604020202020204" pitchFamily="34" charset="0"/>
              </a:rPr>
              <a:t> </a:t>
            </a:r>
            <a:r>
              <a:rPr lang="ru-RU" sz="1400" spc="-10" dirty="0" err="1">
                <a:latin typeface="+mn-lt"/>
                <a:ea typeface="Microsoft Sans Serif" panose="020B0604020202020204" pitchFamily="34" charset="0"/>
                <a:cs typeface="Microsoft Sans Serif" panose="020B0604020202020204" pitchFamily="34" charset="0"/>
              </a:rPr>
              <a:t>табылады</a:t>
            </a:r>
            <a:r>
              <a:rPr lang="ru-RU" sz="1400" spc="-10" dirty="0">
                <a:latin typeface="+mn-lt"/>
                <a:ea typeface="Microsoft Sans Serif" panose="020B0604020202020204" pitchFamily="34" charset="0"/>
                <a:cs typeface="Microsoft Sans Serif" panose="020B0604020202020204" pitchFamily="34" charset="0"/>
              </a:rPr>
              <a:t>. </a:t>
            </a:r>
            <a:r>
              <a:rPr lang="ru-RU" sz="1400" spc="-10" dirty="0" err="1">
                <a:latin typeface="+mn-lt"/>
                <a:ea typeface="Microsoft Sans Serif" panose="020B0604020202020204" pitchFamily="34" charset="0"/>
                <a:cs typeface="Microsoft Sans Serif" panose="020B0604020202020204" pitchFamily="34" charset="0"/>
              </a:rPr>
              <a:t>Олар</a:t>
            </a:r>
            <a:r>
              <a:rPr lang="ru-RU" sz="1400" spc="-10" dirty="0">
                <a:latin typeface="+mn-lt"/>
                <a:ea typeface="Microsoft Sans Serif" panose="020B0604020202020204" pitchFamily="34" charset="0"/>
                <a:cs typeface="Microsoft Sans Serif" panose="020B0604020202020204" pitchFamily="34" charset="0"/>
              </a:rPr>
              <a:t> </a:t>
            </a:r>
            <a:r>
              <a:rPr lang="ru-RU" sz="1400" spc="-10" dirty="0" err="1">
                <a:latin typeface="+mn-lt"/>
                <a:ea typeface="Microsoft Sans Serif" panose="020B0604020202020204" pitchFamily="34" charset="0"/>
                <a:cs typeface="Microsoft Sans Serif" panose="020B0604020202020204" pitchFamily="34" charset="0"/>
              </a:rPr>
              <a:t>күнбағыс</a:t>
            </a:r>
            <a:r>
              <a:rPr lang="ru-RU" sz="1400" spc="-10" dirty="0">
                <a:latin typeface="+mn-lt"/>
                <a:ea typeface="Microsoft Sans Serif" panose="020B0604020202020204" pitchFamily="34" charset="0"/>
                <a:cs typeface="Microsoft Sans Serif" panose="020B0604020202020204" pitchFamily="34" charset="0"/>
              </a:rPr>
              <a:t> </a:t>
            </a:r>
            <a:r>
              <a:rPr lang="ru-RU" sz="1400" spc="-10" dirty="0" err="1">
                <a:latin typeface="+mn-lt"/>
                <a:ea typeface="Microsoft Sans Serif" panose="020B0604020202020204" pitchFamily="34" charset="0"/>
                <a:cs typeface="Microsoft Sans Serif" panose="020B0604020202020204" pitchFamily="34" charset="0"/>
              </a:rPr>
              <a:t>тұқымының</a:t>
            </a:r>
            <a:r>
              <a:rPr lang="ru-RU" sz="1400" spc="-10" dirty="0">
                <a:latin typeface="+mn-lt"/>
                <a:ea typeface="Microsoft Sans Serif" panose="020B0604020202020204" pitchFamily="34" charset="0"/>
                <a:cs typeface="Microsoft Sans Serif" panose="020B0604020202020204" pitchFamily="34" charset="0"/>
              </a:rPr>
              <a:t>, </a:t>
            </a:r>
            <a:r>
              <a:rPr lang="ru-RU" sz="1400" spc="-10" dirty="0" err="1">
                <a:latin typeface="+mn-lt"/>
                <a:ea typeface="Microsoft Sans Serif" panose="020B0604020202020204" pitchFamily="34" charset="0"/>
                <a:cs typeface="Microsoft Sans Serif" panose="020B0604020202020204" pitchFamily="34" charset="0"/>
              </a:rPr>
              <a:t>жүгері</a:t>
            </a:r>
            <a:r>
              <a:rPr lang="ru-RU" sz="1400" spc="-10" dirty="0">
                <a:latin typeface="+mn-lt"/>
                <a:ea typeface="Microsoft Sans Serif" panose="020B0604020202020204" pitchFamily="34" charset="0"/>
                <a:cs typeface="Microsoft Sans Serif" panose="020B0604020202020204" pitchFamily="34" charset="0"/>
              </a:rPr>
              <a:t> </a:t>
            </a:r>
            <a:r>
              <a:rPr lang="ru-RU" sz="1400" spc="-10" dirty="0" err="1">
                <a:latin typeface="+mn-lt"/>
                <a:ea typeface="Microsoft Sans Serif" panose="020B0604020202020204" pitchFamily="34" charset="0"/>
                <a:cs typeface="Microsoft Sans Serif" panose="020B0604020202020204" pitchFamily="34" charset="0"/>
              </a:rPr>
              <a:t>дәнінің</a:t>
            </a:r>
            <a:r>
              <a:rPr lang="ru-RU" sz="1400" spc="-10" dirty="0">
                <a:latin typeface="+mn-lt"/>
                <a:ea typeface="Microsoft Sans Serif" panose="020B0604020202020204" pitchFamily="34" charset="0"/>
                <a:cs typeface="Microsoft Sans Serif" panose="020B0604020202020204" pitchFamily="34" charset="0"/>
              </a:rPr>
              <a:t>, </a:t>
            </a:r>
            <a:r>
              <a:rPr lang="ru-RU" sz="1400" spc="-10" dirty="0" err="1">
                <a:latin typeface="+mn-lt"/>
                <a:ea typeface="Microsoft Sans Serif" panose="020B0604020202020204" pitchFamily="34" charset="0"/>
                <a:cs typeface="Microsoft Sans Serif" panose="020B0604020202020204" pitchFamily="34" charset="0"/>
              </a:rPr>
              <a:t>сабанның</a:t>
            </a:r>
            <a:r>
              <a:rPr lang="ru-RU" sz="1400" spc="-10" dirty="0">
                <a:latin typeface="+mn-lt"/>
                <a:ea typeface="Microsoft Sans Serif" panose="020B0604020202020204" pitchFamily="34" charset="0"/>
                <a:cs typeface="Microsoft Sans Serif" panose="020B0604020202020204" pitchFamily="34" charset="0"/>
              </a:rPr>
              <a:t>, </a:t>
            </a:r>
            <a:r>
              <a:rPr lang="ru-RU" sz="1400" spc="-10" dirty="0" err="1">
                <a:latin typeface="+mn-lt"/>
                <a:ea typeface="Microsoft Sans Serif" panose="020B0604020202020204" pitchFamily="34" charset="0"/>
                <a:cs typeface="Microsoft Sans Serif" panose="020B0604020202020204" pitchFamily="34" charset="0"/>
              </a:rPr>
              <a:t>кебектің</a:t>
            </a:r>
            <a:r>
              <a:rPr lang="ru-RU" sz="1400" spc="-10" dirty="0">
                <a:latin typeface="+mn-lt"/>
                <a:ea typeface="Microsoft Sans Serif" panose="020B0604020202020204" pitchFamily="34" charset="0"/>
                <a:cs typeface="Microsoft Sans Serif" panose="020B0604020202020204" pitchFamily="34" charset="0"/>
              </a:rPr>
              <a:t> </a:t>
            </a:r>
            <a:r>
              <a:rPr lang="ru-RU" sz="1400" spc="-10" dirty="0" err="1">
                <a:latin typeface="+mn-lt"/>
                <a:ea typeface="Microsoft Sans Serif" panose="020B0604020202020204" pitchFamily="34" charset="0"/>
                <a:cs typeface="Microsoft Sans Serif" panose="020B0604020202020204" pitchFamily="34" charset="0"/>
              </a:rPr>
              <a:t>қабығында</a:t>
            </a:r>
            <a:r>
              <a:rPr lang="ru-RU" sz="1400" spc="-10" dirty="0">
                <a:latin typeface="+mn-lt"/>
                <a:ea typeface="Microsoft Sans Serif" panose="020B0604020202020204" pitchFamily="34" charset="0"/>
                <a:cs typeface="Microsoft Sans Serif" panose="020B0604020202020204" pitchFamily="34" charset="0"/>
              </a:rPr>
              <a:t> </a:t>
            </a:r>
            <a:r>
              <a:rPr lang="ru-RU" sz="1400" spc="-10" dirty="0" err="1">
                <a:latin typeface="+mn-lt"/>
                <a:ea typeface="Microsoft Sans Serif" panose="020B0604020202020204" pitchFamily="34" charset="0"/>
                <a:cs typeface="Microsoft Sans Serif" panose="020B0604020202020204" pitchFamily="34" charset="0"/>
              </a:rPr>
              <a:t>кездеседі</a:t>
            </a:r>
            <a:r>
              <a:rPr lang="ru-RU" sz="1400" spc="-10" dirty="0">
                <a:latin typeface="+mn-lt"/>
                <a:ea typeface="Microsoft Sans Serif" panose="020B0604020202020204" pitchFamily="34" charset="0"/>
                <a:cs typeface="Microsoft Sans Serif" panose="020B0604020202020204" pitchFamily="34" charset="0"/>
              </a:rPr>
              <a:t>. </a:t>
            </a:r>
            <a:endParaRPr lang="ru-RU" sz="1400" dirty="0">
              <a:latin typeface="+mn-lt"/>
              <a:ea typeface="Microsoft Sans Serif" panose="020B0604020202020204" pitchFamily="34" charset="0"/>
              <a:cs typeface="Microsoft Sans Serif" panose="020B0604020202020204" pitchFamily="34" charset="0"/>
            </a:endParaRPr>
          </a:p>
        </p:txBody>
      </p:sp>
      <p:sp>
        <p:nvSpPr>
          <p:cNvPr id="4" name="object 15"/>
          <p:cNvSpPr txBox="1"/>
          <p:nvPr/>
        </p:nvSpPr>
        <p:spPr>
          <a:xfrm>
            <a:off x="381000" y="974704"/>
            <a:ext cx="7147116" cy="657872"/>
          </a:xfrm>
          <a:prstGeom prst="rect">
            <a:avLst/>
          </a:prstGeom>
        </p:spPr>
        <p:txBody>
          <a:bodyPr vert="horz" wrap="square" lIns="0" tIns="11430" rIns="0" bIns="0" rtlCol="0">
            <a:spAutoFit/>
          </a:bodyPr>
          <a:lstStyle/>
          <a:p>
            <a:pPr marL="12700">
              <a:lnSpc>
                <a:spcPct val="100000"/>
              </a:lnSpc>
              <a:spcBef>
                <a:spcPts val="90"/>
              </a:spcBef>
            </a:pPr>
            <a:r>
              <a:rPr lang="ru-RU" sz="1400" dirty="0" err="1">
                <a:latin typeface="+mn-lt"/>
                <a:cs typeface="Microsoft Sans Serif"/>
              </a:rPr>
              <a:t>Алдымен</a:t>
            </a:r>
            <a:r>
              <a:rPr lang="ru-RU" sz="1400" dirty="0">
                <a:latin typeface="+mn-lt"/>
                <a:cs typeface="Microsoft Sans Serif"/>
              </a:rPr>
              <a:t> </a:t>
            </a:r>
            <a:r>
              <a:rPr lang="ru-RU" sz="1400" dirty="0" err="1">
                <a:latin typeface="+mn-lt"/>
                <a:cs typeface="Microsoft Sans Serif"/>
              </a:rPr>
              <a:t>өсімдік</a:t>
            </a:r>
            <a:r>
              <a:rPr lang="ru-RU" sz="1400" dirty="0">
                <a:latin typeface="+mn-lt"/>
                <a:cs typeface="Microsoft Sans Serif"/>
              </a:rPr>
              <a:t> </a:t>
            </a:r>
            <a:r>
              <a:rPr lang="ru-RU" sz="1400" dirty="0" err="1">
                <a:latin typeface="+mn-lt"/>
                <a:cs typeface="Microsoft Sans Serif"/>
              </a:rPr>
              <a:t>шикізатын</a:t>
            </a:r>
            <a:r>
              <a:rPr lang="ru-RU" sz="1400" dirty="0">
                <a:latin typeface="+mn-lt"/>
                <a:cs typeface="Microsoft Sans Serif"/>
              </a:rPr>
              <a:t> </a:t>
            </a:r>
            <a:r>
              <a:rPr lang="ru-RU" sz="1400" dirty="0" err="1">
                <a:latin typeface="+mn-lt"/>
                <a:cs typeface="Microsoft Sans Serif"/>
              </a:rPr>
              <a:t>қышқыл</a:t>
            </a:r>
            <a:r>
              <a:rPr lang="ru-RU" sz="1400" dirty="0">
                <a:latin typeface="+mn-lt"/>
                <a:cs typeface="Microsoft Sans Serif"/>
              </a:rPr>
              <a:t> </a:t>
            </a:r>
            <a:r>
              <a:rPr lang="ru-RU" sz="1400" dirty="0" err="1">
                <a:latin typeface="+mn-lt"/>
                <a:cs typeface="Microsoft Sans Serif"/>
              </a:rPr>
              <a:t>гидролизіне</a:t>
            </a:r>
            <a:r>
              <a:rPr lang="ru-RU" sz="1400" dirty="0">
                <a:latin typeface="+mn-lt"/>
                <a:cs typeface="Microsoft Sans Serif"/>
              </a:rPr>
              <a:t> </a:t>
            </a:r>
            <a:r>
              <a:rPr lang="ru-RU" sz="1400" dirty="0" err="1">
                <a:latin typeface="+mn-lt"/>
                <a:cs typeface="Microsoft Sans Serif"/>
              </a:rPr>
              <a:t>ұшыратып</a:t>
            </a:r>
            <a:r>
              <a:rPr lang="ru-RU" sz="1400" dirty="0">
                <a:latin typeface="+mn-lt"/>
                <a:cs typeface="Microsoft Sans Serif"/>
              </a:rPr>
              <a:t> фурфурол </a:t>
            </a:r>
            <a:r>
              <a:rPr lang="ru-RU" sz="1400" dirty="0" err="1">
                <a:latin typeface="+mn-lt"/>
                <a:cs typeface="Microsoft Sans Serif"/>
              </a:rPr>
              <a:t>алады</a:t>
            </a:r>
            <a:r>
              <a:rPr lang="ru-RU" sz="1400" dirty="0">
                <a:latin typeface="+mn-lt"/>
                <a:cs typeface="Microsoft Sans Serif"/>
              </a:rPr>
              <a:t>. </a:t>
            </a:r>
            <a:r>
              <a:rPr lang="ru-RU" sz="1400" dirty="0" err="1">
                <a:latin typeface="Calibri"/>
                <a:cs typeface="Calibri"/>
              </a:rPr>
              <a:t>Әрі</a:t>
            </a:r>
            <a:r>
              <a:rPr lang="ru-RU" sz="1400" dirty="0">
                <a:latin typeface="Calibri"/>
                <a:cs typeface="Calibri"/>
              </a:rPr>
              <a:t> </a:t>
            </a:r>
            <a:r>
              <a:rPr lang="ru-RU" sz="1400" dirty="0" err="1">
                <a:latin typeface="Calibri"/>
                <a:cs typeface="Calibri"/>
              </a:rPr>
              <a:t>қарай</a:t>
            </a:r>
            <a:r>
              <a:rPr lang="ru-RU" sz="1400" dirty="0">
                <a:latin typeface="Calibri"/>
                <a:cs typeface="Calibri"/>
              </a:rPr>
              <a:t> фурфурол </a:t>
            </a:r>
            <a:r>
              <a:rPr lang="ru-RU" sz="1400" dirty="0" err="1">
                <a:latin typeface="Calibri"/>
                <a:cs typeface="Calibri"/>
              </a:rPr>
              <a:t>тотығып</a:t>
            </a:r>
            <a:r>
              <a:rPr lang="ru-RU" sz="1400" dirty="0">
                <a:latin typeface="Calibri"/>
                <a:cs typeface="Calibri"/>
              </a:rPr>
              <a:t> 2-карбонфуран </a:t>
            </a:r>
            <a:r>
              <a:rPr lang="ru-RU" sz="1400" dirty="0" err="1">
                <a:latin typeface="Calibri"/>
                <a:cs typeface="Calibri"/>
              </a:rPr>
              <a:t>қышқылын</a:t>
            </a:r>
            <a:r>
              <a:rPr lang="ru-RU" sz="1400" dirty="0">
                <a:latin typeface="Calibri"/>
                <a:cs typeface="Calibri"/>
              </a:rPr>
              <a:t> </a:t>
            </a:r>
            <a:r>
              <a:rPr lang="ru-RU" sz="1400" dirty="0" err="1">
                <a:latin typeface="Calibri"/>
                <a:cs typeface="Calibri"/>
              </a:rPr>
              <a:t>түзеді</a:t>
            </a:r>
            <a:r>
              <a:rPr lang="ru-RU" sz="1400" dirty="0">
                <a:latin typeface="Calibri"/>
                <a:cs typeface="Calibri"/>
              </a:rPr>
              <a:t>. </a:t>
            </a:r>
            <a:r>
              <a:rPr lang="ru-RU" sz="1400" dirty="0" err="1">
                <a:latin typeface="Calibri"/>
                <a:cs typeface="Calibri"/>
              </a:rPr>
              <a:t>Ол</a:t>
            </a:r>
            <a:r>
              <a:rPr lang="ru-RU" sz="1400" dirty="0">
                <a:latin typeface="Calibri"/>
                <a:cs typeface="Calibri"/>
              </a:rPr>
              <a:t> </a:t>
            </a:r>
            <a:r>
              <a:rPr lang="ru-RU" sz="1400" dirty="0" err="1">
                <a:latin typeface="Calibri"/>
                <a:cs typeface="Calibri"/>
              </a:rPr>
              <a:t>жоғары</a:t>
            </a:r>
            <a:r>
              <a:rPr lang="ru-RU" sz="1400" dirty="0">
                <a:latin typeface="Calibri"/>
                <a:cs typeface="Calibri"/>
              </a:rPr>
              <a:t> </a:t>
            </a:r>
            <a:r>
              <a:rPr lang="ru-RU" sz="1400" dirty="0" err="1">
                <a:latin typeface="Calibri"/>
                <a:cs typeface="Calibri"/>
              </a:rPr>
              <a:t>температурада</a:t>
            </a:r>
            <a:r>
              <a:rPr lang="ru-RU" sz="1400" dirty="0">
                <a:latin typeface="Calibri"/>
                <a:cs typeface="Calibri"/>
              </a:rPr>
              <a:t> (200-250°</a:t>
            </a:r>
            <a:r>
              <a:rPr lang="en-US" sz="1400" dirty="0">
                <a:latin typeface="Calibri"/>
                <a:cs typeface="Calibri"/>
              </a:rPr>
              <a:t>C</a:t>
            </a:r>
            <a:r>
              <a:rPr lang="kk-KZ" sz="1400" dirty="0">
                <a:latin typeface="Calibri"/>
                <a:cs typeface="Calibri"/>
              </a:rPr>
              <a:t>) декарбоксилденіп, фуранға айналады </a:t>
            </a:r>
            <a:r>
              <a:rPr lang="ru-RU" sz="1400" dirty="0">
                <a:latin typeface="+mn-lt"/>
                <a:cs typeface="Microsoft Sans Serif"/>
              </a:rPr>
              <a:t>:</a:t>
            </a:r>
            <a:endParaRPr sz="1400" dirty="0">
              <a:latin typeface="+mn-lt"/>
              <a:cs typeface="Microsoft Sans Serif"/>
            </a:endParaRPr>
          </a:p>
        </p:txBody>
      </p:sp>
      <p:pic>
        <p:nvPicPr>
          <p:cNvPr id="5" name="Рисунок 4"/>
          <p:cNvPicPr>
            <a:picLocks noChangeAspect="1"/>
          </p:cNvPicPr>
          <p:nvPr/>
        </p:nvPicPr>
        <p:blipFill rotWithShape="1">
          <a:blip r:embed="rId3"/>
          <a:srcRect l="28333"/>
          <a:stretch/>
        </p:blipFill>
        <p:spPr>
          <a:xfrm>
            <a:off x="5791200" y="1959126"/>
            <a:ext cx="3092867" cy="1333180"/>
          </a:xfrm>
          <a:prstGeom prst="rect">
            <a:avLst/>
          </a:prstGeom>
          <a:ln>
            <a:solidFill>
              <a:srgbClr val="0070C0"/>
            </a:solidFill>
          </a:ln>
        </p:spPr>
      </p:pic>
    </p:spTree>
    <p:extLst>
      <p:ext uri="{BB962C8B-B14F-4D97-AF65-F5344CB8AC3E}">
        <p14:creationId xmlns:p14="http://schemas.microsoft.com/office/powerpoint/2010/main" val="1727879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369" y="103377"/>
            <a:ext cx="6699250" cy="334194"/>
          </a:xfrm>
          <a:prstGeom prst="rect">
            <a:avLst/>
          </a:prstGeom>
        </p:spPr>
        <p:txBody>
          <a:bodyPr vert="horz" wrap="square" lIns="0" tIns="56642" rIns="0" bIns="0" rtlCol="0">
            <a:spAutoFit/>
          </a:bodyPr>
          <a:lstStyle/>
          <a:p>
            <a:pPr marL="447675" algn="l">
              <a:lnSpc>
                <a:spcPct val="100000"/>
              </a:lnSpc>
              <a:spcBef>
                <a:spcPts val="100"/>
              </a:spcBef>
            </a:pPr>
            <a:r>
              <a:rPr lang="kk-KZ" spc="-10" dirty="0">
                <a:solidFill>
                  <a:srgbClr val="008000"/>
                </a:solidFill>
              </a:rPr>
              <a:t>Т</a:t>
            </a:r>
            <a:r>
              <a:rPr spc="-10" dirty="0" err="1">
                <a:solidFill>
                  <a:srgbClr val="008000"/>
                </a:solidFill>
              </a:rPr>
              <a:t>иофен</a:t>
            </a:r>
            <a:r>
              <a:rPr lang="kk-KZ" spc="-10" dirty="0">
                <a:solidFill>
                  <a:srgbClr val="008000"/>
                </a:solidFill>
              </a:rPr>
              <a:t>ді алу жолдары</a:t>
            </a:r>
            <a:endParaRPr spc="-10" dirty="0">
              <a:solidFill>
                <a:srgbClr val="008000"/>
              </a:solidFill>
            </a:endParaRPr>
          </a:p>
        </p:txBody>
      </p:sp>
      <p:pic>
        <p:nvPicPr>
          <p:cNvPr id="3" name="object 3"/>
          <p:cNvPicPr/>
          <p:nvPr/>
        </p:nvPicPr>
        <p:blipFill>
          <a:blip r:embed="rId2" cstate="print"/>
          <a:stretch>
            <a:fillRect/>
          </a:stretch>
        </p:blipFill>
        <p:spPr>
          <a:xfrm>
            <a:off x="1654587" y="1006678"/>
            <a:ext cx="4844534" cy="656043"/>
          </a:xfrm>
          <a:prstGeom prst="rect">
            <a:avLst/>
          </a:prstGeom>
        </p:spPr>
      </p:pic>
      <p:sp>
        <p:nvSpPr>
          <p:cNvPr id="4" name="object 4"/>
          <p:cNvSpPr txBox="1"/>
          <p:nvPr/>
        </p:nvSpPr>
        <p:spPr>
          <a:xfrm>
            <a:off x="825195" y="1796922"/>
            <a:ext cx="5880405" cy="259686"/>
          </a:xfrm>
          <a:prstGeom prst="rect">
            <a:avLst/>
          </a:prstGeom>
        </p:spPr>
        <p:txBody>
          <a:bodyPr vert="horz" wrap="square" lIns="0" tIns="13335" rIns="0" bIns="0" rtlCol="0">
            <a:spAutoFit/>
          </a:bodyPr>
          <a:lstStyle/>
          <a:p>
            <a:pPr marL="12700">
              <a:lnSpc>
                <a:spcPct val="100000"/>
              </a:lnSpc>
              <a:spcBef>
                <a:spcPts val="105"/>
              </a:spcBef>
            </a:pPr>
            <a:r>
              <a:rPr sz="1600" dirty="0">
                <a:latin typeface="Calibri"/>
                <a:cs typeface="Calibri"/>
              </a:rPr>
              <a:t>2)</a:t>
            </a:r>
            <a:r>
              <a:rPr sz="1600" spc="-35" dirty="0">
                <a:latin typeface="Calibri"/>
                <a:cs typeface="Calibri"/>
              </a:rPr>
              <a:t> </a:t>
            </a:r>
            <a:r>
              <a:rPr sz="1600" spc="-10" dirty="0">
                <a:latin typeface="Calibri"/>
                <a:cs typeface="Calibri"/>
              </a:rPr>
              <a:t>Р</a:t>
            </a:r>
            <a:r>
              <a:rPr sz="1200" spc="-10" dirty="0">
                <a:latin typeface="Calibri"/>
                <a:cs typeface="Calibri"/>
              </a:rPr>
              <a:t>2</a:t>
            </a:r>
            <a:r>
              <a:rPr sz="1600" spc="-10" dirty="0">
                <a:latin typeface="Calibri"/>
                <a:cs typeface="Calibri"/>
              </a:rPr>
              <a:t>S</a:t>
            </a:r>
            <a:r>
              <a:rPr sz="1200" spc="-10" dirty="0">
                <a:latin typeface="Calibri"/>
                <a:cs typeface="Calibri"/>
              </a:rPr>
              <a:t>3</a:t>
            </a:r>
            <a:r>
              <a:rPr lang="kk-KZ" sz="1200" spc="-10" dirty="0">
                <a:latin typeface="Calibri"/>
                <a:cs typeface="Calibri"/>
              </a:rPr>
              <a:t> </a:t>
            </a:r>
            <a:r>
              <a:rPr lang="kk-KZ" sz="1600" spc="-10" dirty="0">
                <a:latin typeface="Calibri"/>
                <a:cs typeface="Calibri"/>
              </a:rPr>
              <a:t>янтарь қышқылымен қыздыру арқылы</a:t>
            </a:r>
            <a:r>
              <a:rPr sz="1600" spc="-10" dirty="0">
                <a:latin typeface="Calibri"/>
                <a:cs typeface="Calibri"/>
              </a:rPr>
              <a:t>:</a:t>
            </a:r>
            <a:endParaRPr sz="1600" dirty="0">
              <a:latin typeface="Calibri"/>
              <a:cs typeface="Calibri"/>
            </a:endParaRPr>
          </a:p>
        </p:txBody>
      </p:sp>
      <p:sp>
        <p:nvSpPr>
          <p:cNvPr id="5" name="object 5"/>
          <p:cNvSpPr txBox="1"/>
          <p:nvPr/>
        </p:nvSpPr>
        <p:spPr>
          <a:xfrm>
            <a:off x="825195" y="3195573"/>
            <a:ext cx="6043930" cy="511037"/>
          </a:xfrm>
          <a:prstGeom prst="rect">
            <a:avLst/>
          </a:prstGeom>
        </p:spPr>
        <p:txBody>
          <a:bodyPr vert="horz" wrap="square" lIns="0" tIns="23495" rIns="0" bIns="0" rtlCol="0">
            <a:spAutoFit/>
          </a:bodyPr>
          <a:lstStyle/>
          <a:p>
            <a:pPr marL="12700" marR="5080">
              <a:lnSpc>
                <a:spcPts val="1900"/>
              </a:lnSpc>
              <a:spcBef>
                <a:spcPts val="185"/>
              </a:spcBef>
              <a:tabLst>
                <a:tab pos="341630" algn="l"/>
                <a:tab pos="1335405" algn="l"/>
                <a:tab pos="1823085" algn="l"/>
                <a:tab pos="2863215" algn="l"/>
                <a:tab pos="3125470" algn="l"/>
                <a:tab pos="4347845" algn="l"/>
                <a:tab pos="5119370" algn="l"/>
              </a:tabLst>
            </a:pPr>
            <a:r>
              <a:rPr sz="1600" spc="-25" dirty="0">
                <a:latin typeface="Calibri"/>
                <a:cs typeface="Calibri"/>
              </a:rPr>
              <a:t>3)</a:t>
            </a:r>
            <a:r>
              <a:rPr sz="1600" dirty="0">
                <a:latin typeface="Calibri"/>
                <a:cs typeface="Calibri"/>
              </a:rPr>
              <a:t>	</a:t>
            </a:r>
            <a:r>
              <a:rPr sz="1600" spc="-10" dirty="0">
                <a:latin typeface="Calibri"/>
                <a:cs typeface="Calibri"/>
              </a:rPr>
              <a:t>Ацетилен</a:t>
            </a:r>
            <a:r>
              <a:rPr sz="1600" dirty="0">
                <a:latin typeface="Calibri"/>
                <a:cs typeface="Calibri"/>
              </a:rPr>
              <a:t>	400-</a:t>
            </a:r>
            <a:r>
              <a:rPr sz="1600" spc="-10" dirty="0">
                <a:latin typeface="Calibri"/>
                <a:cs typeface="Calibri"/>
              </a:rPr>
              <a:t>450</a:t>
            </a:r>
            <a:r>
              <a:rPr sz="1600" spc="-10" dirty="0">
                <a:latin typeface="Microsoft Sans Serif"/>
                <a:cs typeface="Microsoft Sans Serif"/>
              </a:rPr>
              <a:t>°</a:t>
            </a:r>
            <a:r>
              <a:rPr sz="1600" spc="-10" dirty="0">
                <a:latin typeface="Calibri"/>
                <a:cs typeface="Calibri"/>
              </a:rPr>
              <a:t>С</a:t>
            </a:r>
            <a:r>
              <a:rPr lang="kk-KZ" sz="1600" spc="-10" dirty="0">
                <a:latin typeface="Calibri"/>
                <a:cs typeface="Calibri"/>
              </a:rPr>
              <a:t> алюминий оксиді қатысында күкірт сутегімен әрекеттесіп тиофен түзеді </a:t>
            </a:r>
            <a:r>
              <a:rPr sz="1600" spc="-55" dirty="0">
                <a:latin typeface="Calibri"/>
                <a:cs typeface="Calibri"/>
              </a:rPr>
              <a:t> </a:t>
            </a:r>
            <a:r>
              <a:rPr sz="1600" spc="-10" dirty="0">
                <a:latin typeface="Calibri"/>
                <a:cs typeface="Calibri"/>
              </a:rPr>
              <a:t>(А.Е.Чичибабин):</a:t>
            </a:r>
            <a:endParaRPr sz="1600" dirty="0">
              <a:latin typeface="Calibri"/>
              <a:cs typeface="Calibri"/>
            </a:endParaRPr>
          </a:p>
        </p:txBody>
      </p:sp>
      <p:sp>
        <p:nvSpPr>
          <p:cNvPr id="6" name="object 6"/>
          <p:cNvSpPr txBox="1"/>
          <p:nvPr/>
        </p:nvSpPr>
        <p:spPr>
          <a:xfrm>
            <a:off x="819403" y="628904"/>
            <a:ext cx="6648197" cy="259686"/>
          </a:xfrm>
          <a:prstGeom prst="rect">
            <a:avLst/>
          </a:prstGeom>
        </p:spPr>
        <p:txBody>
          <a:bodyPr vert="horz" wrap="square" lIns="0" tIns="13335" rIns="0" bIns="0" rtlCol="0">
            <a:spAutoFit/>
          </a:bodyPr>
          <a:lstStyle/>
          <a:p>
            <a:pPr marL="12700">
              <a:lnSpc>
                <a:spcPct val="100000"/>
              </a:lnSpc>
              <a:spcBef>
                <a:spcPts val="105"/>
              </a:spcBef>
            </a:pPr>
            <a:r>
              <a:rPr sz="1600" dirty="0">
                <a:latin typeface="Calibri"/>
                <a:cs typeface="Calibri"/>
              </a:rPr>
              <a:t>1)</a:t>
            </a:r>
            <a:r>
              <a:rPr sz="1600" spc="-30" dirty="0">
                <a:latin typeface="Calibri"/>
                <a:cs typeface="Calibri"/>
              </a:rPr>
              <a:t> </a:t>
            </a:r>
            <a:r>
              <a:rPr lang="kk-KZ" sz="1600" dirty="0">
                <a:latin typeface="Calibri"/>
                <a:cs typeface="Calibri"/>
              </a:rPr>
              <a:t>Өндірісте бутан н/е бутиленннен күкіртпен әрекеттесу арқылы алады</a:t>
            </a:r>
            <a:r>
              <a:rPr sz="1600" spc="-10" dirty="0">
                <a:latin typeface="Calibri"/>
                <a:cs typeface="Calibri"/>
              </a:rPr>
              <a:t>:</a:t>
            </a:r>
            <a:endParaRPr sz="1600" dirty="0">
              <a:latin typeface="Calibri"/>
              <a:cs typeface="Calibri"/>
            </a:endParaRPr>
          </a:p>
        </p:txBody>
      </p:sp>
      <p:pic>
        <p:nvPicPr>
          <p:cNvPr id="7" name="object 7"/>
          <p:cNvPicPr/>
          <p:nvPr/>
        </p:nvPicPr>
        <p:blipFill>
          <a:blip r:embed="rId3" cstate="print"/>
          <a:stretch>
            <a:fillRect/>
          </a:stretch>
        </p:blipFill>
        <p:spPr>
          <a:xfrm>
            <a:off x="2011234" y="2298801"/>
            <a:ext cx="3544407" cy="677875"/>
          </a:xfrm>
          <a:prstGeom prst="rect">
            <a:avLst/>
          </a:prstGeom>
        </p:spPr>
      </p:pic>
      <p:pic>
        <p:nvPicPr>
          <p:cNvPr id="8" name="object 8"/>
          <p:cNvPicPr/>
          <p:nvPr/>
        </p:nvPicPr>
        <p:blipFill>
          <a:blip r:embed="rId4" cstate="print"/>
          <a:stretch>
            <a:fillRect/>
          </a:stretch>
        </p:blipFill>
        <p:spPr>
          <a:xfrm>
            <a:off x="2086474" y="3968420"/>
            <a:ext cx="3454576" cy="90940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369" y="103377"/>
            <a:ext cx="6699250" cy="319318"/>
          </a:xfrm>
          <a:prstGeom prst="rect">
            <a:avLst/>
          </a:prstGeom>
        </p:spPr>
        <p:txBody>
          <a:bodyPr vert="horz" wrap="square" lIns="0" tIns="11430" rIns="0" bIns="0" rtlCol="0">
            <a:spAutoFit/>
          </a:bodyPr>
          <a:lstStyle/>
          <a:p>
            <a:pPr marL="1466850">
              <a:lnSpc>
                <a:spcPct val="100000"/>
              </a:lnSpc>
              <a:spcBef>
                <a:spcPts val="90"/>
              </a:spcBef>
            </a:pPr>
            <a:r>
              <a:rPr lang="kk-KZ" sz="2000" dirty="0">
                <a:solidFill>
                  <a:srgbClr val="FF0000"/>
                </a:solidFill>
              </a:rPr>
              <a:t>Жалпы алу жолдары</a:t>
            </a:r>
            <a:endParaRPr sz="2000" dirty="0"/>
          </a:p>
        </p:txBody>
      </p:sp>
      <p:pic>
        <p:nvPicPr>
          <p:cNvPr id="3" name="object 3"/>
          <p:cNvPicPr/>
          <p:nvPr/>
        </p:nvPicPr>
        <p:blipFill>
          <a:blip r:embed="rId2" cstate="print"/>
          <a:stretch>
            <a:fillRect/>
          </a:stretch>
        </p:blipFill>
        <p:spPr>
          <a:xfrm>
            <a:off x="685800" y="1965325"/>
            <a:ext cx="5148174" cy="2394813"/>
          </a:xfrm>
          <a:prstGeom prst="rect">
            <a:avLst/>
          </a:prstGeom>
        </p:spPr>
      </p:pic>
      <p:sp>
        <p:nvSpPr>
          <p:cNvPr id="4" name="object 4"/>
          <p:cNvSpPr txBox="1"/>
          <p:nvPr/>
        </p:nvSpPr>
        <p:spPr>
          <a:xfrm>
            <a:off x="335686" y="563372"/>
            <a:ext cx="6737350" cy="998350"/>
          </a:xfrm>
          <a:prstGeom prst="rect">
            <a:avLst/>
          </a:prstGeom>
        </p:spPr>
        <p:txBody>
          <a:bodyPr vert="horz" wrap="square" lIns="0" tIns="13335" rIns="0" bIns="0" rtlCol="0">
            <a:spAutoFit/>
          </a:bodyPr>
          <a:lstStyle/>
          <a:p>
            <a:pPr marL="12700" marR="5080" algn="just">
              <a:lnSpc>
                <a:spcPct val="100000"/>
              </a:lnSpc>
              <a:spcBef>
                <a:spcPts val="105"/>
              </a:spcBef>
            </a:pPr>
            <a:r>
              <a:rPr sz="1600" b="1" dirty="0">
                <a:solidFill>
                  <a:srgbClr val="375F92"/>
                </a:solidFill>
                <a:latin typeface="Calibri"/>
                <a:cs typeface="Calibri"/>
              </a:rPr>
              <a:t>1.</a:t>
            </a:r>
            <a:r>
              <a:rPr sz="1600" b="1" spc="160" dirty="0">
                <a:solidFill>
                  <a:srgbClr val="375F92"/>
                </a:solidFill>
                <a:latin typeface="Calibri"/>
                <a:cs typeface="Calibri"/>
              </a:rPr>
              <a:t>  </a:t>
            </a:r>
            <a:r>
              <a:rPr sz="1600" b="1" spc="-20" dirty="0" err="1">
                <a:solidFill>
                  <a:srgbClr val="375F92"/>
                </a:solidFill>
                <a:latin typeface="Calibri"/>
                <a:cs typeface="Calibri"/>
              </a:rPr>
              <a:t>Пааль-</a:t>
            </a:r>
            <a:r>
              <a:rPr sz="1600" b="1" dirty="0" err="1">
                <a:solidFill>
                  <a:srgbClr val="375F92"/>
                </a:solidFill>
                <a:latin typeface="Calibri"/>
                <a:cs typeface="Calibri"/>
              </a:rPr>
              <a:t>Кнорр</a:t>
            </a:r>
            <a:r>
              <a:rPr lang="kk-KZ" sz="1600" b="1" dirty="0">
                <a:solidFill>
                  <a:srgbClr val="375F92"/>
                </a:solidFill>
                <a:latin typeface="Calibri"/>
                <a:cs typeface="Calibri"/>
              </a:rPr>
              <a:t> синтезі </a:t>
            </a:r>
            <a:r>
              <a:rPr sz="1600" b="1" dirty="0">
                <a:solidFill>
                  <a:srgbClr val="375F92"/>
                </a:solidFill>
                <a:latin typeface="Calibri"/>
                <a:cs typeface="Calibri"/>
              </a:rPr>
              <a:t>(1885</a:t>
            </a:r>
            <a:r>
              <a:rPr lang="kk-KZ" sz="1600" b="1" dirty="0">
                <a:solidFill>
                  <a:srgbClr val="375F92"/>
                </a:solidFill>
                <a:latin typeface="Calibri"/>
                <a:cs typeface="Calibri"/>
              </a:rPr>
              <a:t> ж</a:t>
            </a:r>
            <a:r>
              <a:rPr sz="1600" b="1" dirty="0">
                <a:solidFill>
                  <a:srgbClr val="375F92"/>
                </a:solidFill>
                <a:latin typeface="Calibri"/>
                <a:cs typeface="Calibri"/>
              </a:rPr>
              <a:t>)</a:t>
            </a:r>
            <a:r>
              <a:rPr sz="1600" b="1" spc="335" dirty="0">
                <a:solidFill>
                  <a:srgbClr val="375F92"/>
                </a:solidFill>
                <a:latin typeface="Calibri"/>
                <a:cs typeface="Calibri"/>
              </a:rPr>
              <a:t>   </a:t>
            </a:r>
            <a:r>
              <a:rPr sz="1600" b="1" dirty="0">
                <a:solidFill>
                  <a:srgbClr val="375F92"/>
                </a:solidFill>
                <a:latin typeface="Calibri"/>
                <a:cs typeface="Calibri"/>
              </a:rPr>
              <a:t>–</a:t>
            </a:r>
            <a:r>
              <a:rPr sz="1600" b="1" spc="155" dirty="0">
                <a:solidFill>
                  <a:srgbClr val="375F92"/>
                </a:solidFill>
                <a:latin typeface="Calibri"/>
                <a:cs typeface="Calibri"/>
              </a:rPr>
              <a:t>  </a:t>
            </a:r>
            <a:r>
              <a:rPr lang="kk-KZ" sz="1600" dirty="0">
                <a:latin typeface="Calibri"/>
                <a:cs typeface="Calibri"/>
              </a:rPr>
              <a:t>бұл </a:t>
            </a:r>
            <a:r>
              <a:rPr lang="kk-KZ" sz="1600" spc="160" dirty="0">
                <a:latin typeface="Calibri"/>
                <a:cs typeface="Calibri"/>
              </a:rPr>
              <a:t>енолизацияға бейімді </a:t>
            </a:r>
            <a:r>
              <a:rPr sz="1600" spc="-10" dirty="0">
                <a:latin typeface="Calibri"/>
                <a:cs typeface="Calibri"/>
              </a:rPr>
              <a:t>1,4-дикарбонил</a:t>
            </a:r>
            <a:r>
              <a:rPr lang="kk-KZ" sz="1600" spc="-10" dirty="0">
                <a:latin typeface="Calibri"/>
                <a:cs typeface="Calibri"/>
              </a:rPr>
              <a:t>ді қосылыстардың а</a:t>
            </a:r>
            <a:r>
              <a:rPr sz="1600" dirty="0" err="1">
                <a:latin typeface="Calibri"/>
                <a:cs typeface="Calibri"/>
              </a:rPr>
              <a:t>ммиак</a:t>
            </a:r>
            <a:r>
              <a:rPr lang="kk-KZ" sz="1600" dirty="0">
                <a:latin typeface="Calibri"/>
                <a:cs typeface="Calibri"/>
              </a:rPr>
              <a:t>пен н/е біріншілік аминдермен, н/е бейорганикалық </a:t>
            </a:r>
            <a:r>
              <a:rPr sz="1600" dirty="0" err="1">
                <a:latin typeface="Calibri"/>
                <a:cs typeface="Calibri"/>
              </a:rPr>
              <a:t>сульфид</a:t>
            </a:r>
            <a:r>
              <a:rPr lang="kk-KZ" sz="1600" dirty="0">
                <a:latin typeface="Calibri"/>
                <a:cs typeface="Calibri"/>
              </a:rPr>
              <a:t>термен арасындағы </a:t>
            </a:r>
            <a:r>
              <a:rPr lang="ru-RU" sz="1600" dirty="0" err="1">
                <a:latin typeface="Calibri"/>
                <a:cs typeface="Calibri"/>
              </a:rPr>
              <a:t>реакциясы</a:t>
            </a:r>
            <a:r>
              <a:rPr sz="1600" dirty="0">
                <a:latin typeface="Calibri"/>
                <a:cs typeface="Calibri"/>
              </a:rPr>
              <a:t>.</a:t>
            </a:r>
            <a:r>
              <a:rPr sz="1600" spc="265" dirty="0">
                <a:latin typeface="Calibri"/>
                <a:cs typeface="Calibri"/>
              </a:rPr>
              <a:t>  </a:t>
            </a:r>
            <a:r>
              <a:rPr sz="1600" dirty="0" err="1">
                <a:latin typeface="Calibri"/>
                <a:cs typeface="Calibri"/>
              </a:rPr>
              <a:t>Реакци</a:t>
            </a:r>
            <a:r>
              <a:rPr lang="kk-KZ" sz="1600" dirty="0">
                <a:latin typeface="Calibri"/>
                <a:cs typeface="Calibri"/>
              </a:rPr>
              <a:t>яны сусыздандырғыш реагенттер қатысында және қыздыру арқылы жүргізеді:</a:t>
            </a:r>
            <a:endParaRPr sz="1600" dirty="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0600" y="2193925"/>
            <a:ext cx="3980137" cy="2378844"/>
          </a:xfrm>
          <a:prstGeom prst="rect">
            <a:avLst/>
          </a:prstGeom>
        </p:spPr>
      </p:pic>
      <p:sp>
        <p:nvSpPr>
          <p:cNvPr id="3" name="object 3"/>
          <p:cNvSpPr txBox="1"/>
          <p:nvPr/>
        </p:nvSpPr>
        <p:spPr>
          <a:xfrm>
            <a:off x="444500" y="128397"/>
            <a:ext cx="6437630" cy="514984"/>
          </a:xfrm>
          <a:prstGeom prst="rect">
            <a:avLst/>
          </a:prstGeom>
        </p:spPr>
        <p:txBody>
          <a:bodyPr vert="horz" wrap="square" lIns="0" tIns="13335" rIns="0" bIns="0" rtlCol="0">
            <a:spAutoFit/>
          </a:bodyPr>
          <a:lstStyle/>
          <a:p>
            <a:pPr marL="12700" marR="5080">
              <a:lnSpc>
                <a:spcPct val="100000"/>
              </a:lnSpc>
              <a:spcBef>
                <a:spcPts val="105"/>
              </a:spcBef>
            </a:pPr>
            <a:r>
              <a:rPr sz="1600" dirty="0">
                <a:latin typeface="Calibri"/>
                <a:cs typeface="Calibri"/>
              </a:rPr>
              <a:t>1,4-</a:t>
            </a:r>
            <a:r>
              <a:rPr sz="1600" spc="-10" dirty="0">
                <a:latin typeface="Calibri"/>
                <a:cs typeface="Calibri"/>
              </a:rPr>
              <a:t>дикарбонил</a:t>
            </a:r>
            <a:r>
              <a:rPr lang="kk-KZ" sz="1600" spc="-10" dirty="0">
                <a:latin typeface="Calibri"/>
                <a:cs typeface="Calibri"/>
              </a:rPr>
              <a:t>ді қосылыстар </a:t>
            </a:r>
            <a:r>
              <a:rPr lang="kk-KZ" sz="1600" dirty="0">
                <a:latin typeface="Calibri"/>
                <a:cs typeface="Calibri"/>
              </a:rPr>
              <a:t>ретінде </a:t>
            </a:r>
            <a:r>
              <a:rPr sz="1600" b="1" spc="-10" dirty="0" err="1">
                <a:solidFill>
                  <a:srgbClr val="FF3300"/>
                </a:solidFill>
                <a:latin typeface="Calibri"/>
                <a:cs typeface="Calibri"/>
              </a:rPr>
              <a:t>дикетон</a:t>
            </a:r>
            <a:r>
              <a:rPr lang="kk-KZ" sz="1600" b="1" spc="-10" dirty="0">
                <a:solidFill>
                  <a:srgbClr val="FF3300"/>
                </a:solidFill>
                <a:latin typeface="Calibri"/>
                <a:cs typeface="Calibri"/>
              </a:rPr>
              <a:t>дар</a:t>
            </a:r>
            <a:r>
              <a:rPr sz="1600" b="1" spc="-10" dirty="0">
                <a:solidFill>
                  <a:srgbClr val="FF3300"/>
                </a:solidFill>
                <a:latin typeface="Calibri"/>
                <a:cs typeface="Calibri"/>
              </a:rPr>
              <a:t>, </a:t>
            </a:r>
            <a:r>
              <a:rPr sz="1600" b="1" dirty="0" err="1">
                <a:solidFill>
                  <a:srgbClr val="FF3300"/>
                </a:solidFill>
                <a:latin typeface="Calibri"/>
                <a:cs typeface="Calibri"/>
              </a:rPr>
              <a:t>дикарбон</a:t>
            </a:r>
            <a:r>
              <a:rPr lang="kk-KZ" sz="1600" b="1" dirty="0">
                <a:solidFill>
                  <a:srgbClr val="FF3300"/>
                </a:solidFill>
                <a:latin typeface="Calibri"/>
                <a:cs typeface="Calibri"/>
              </a:rPr>
              <a:t> қышқылдары және </a:t>
            </a:r>
            <a:r>
              <a:rPr sz="1600" b="1" spc="-10" dirty="0" err="1">
                <a:solidFill>
                  <a:srgbClr val="FF3300"/>
                </a:solidFill>
                <a:latin typeface="Calibri"/>
                <a:cs typeface="Calibri"/>
              </a:rPr>
              <a:t>кето</a:t>
            </a:r>
            <a:r>
              <a:rPr lang="kk-KZ" sz="1600" b="1" spc="-10" dirty="0">
                <a:solidFill>
                  <a:srgbClr val="FF3300"/>
                </a:solidFill>
                <a:latin typeface="Calibri"/>
                <a:cs typeface="Calibri"/>
              </a:rPr>
              <a:t>қышқылдар </a:t>
            </a:r>
            <a:r>
              <a:rPr lang="kk-KZ" sz="1600" spc="-10" dirty="0">
                <a:solidFill>
                  <a:schemeClr val="tx1"/>
                </a:solidFill>
                <a:latin typeface="Calibri"/>
                <a:cs typeface="Calibri"/>
              </a:rPr>
              <a:t>болуы мүмкін</a:t>
            </a:r>
            <a:r>
              <a:rPr sz="1600" spc="-10" dirty="0">
                <a:latin typeface="Calibri"/>
                <a:cs typeface="Calibri"/>
              </a:rPr>
              <a:t>:</a:t>
            </a:r>
            <a:endParaRPr sz="1600" dirty="0">
              <a:latin typeface="Calibri"/>
              <a:cs typeface="Calibri"/>
            </a:endParaRPr>
          </a:p>
        </p:txBody>
      </p:sp>
      <p:pic>
        <p:nvPicPr>
          <p:cNvPr id="4" name="object 4"/>
          <p:cNvPicPr/>
          <p:nvPr/>
        </p:nvPicPr>
        <p:blipFill>
          <a:blip r:embed="rId3" cstate="print"/>
          <a:stretch>
            <a:fillRect/>
          </a:stretch>
        </p:blipFill>
        <p:spPr>
          <a:xfrm>
            <a:off x="685800" y="898525"/>
            <a:ext cx="4747199" cy="90187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368" y="103377"/>
            <a:ext cx="7761631" cy="373256"/>
          </a:xfrm>
          <a:prstGeom prst="rect">
            <a:avLst/>
          </a:prstGeom>
        </p:spPr>
        <p:txBody>
          <a:bodyPr vert="horz" wrap="square" lIns="0" tIns="125806" rIns="0" bIns="0" rtlCol="0">
            <a:spAutoFit/>
          </a:bodyPr>
          <a:lstStyle/>
          <a:p>
            <a:pPr marL="12700">
              <a:lnSpc>
                <a:spcPct val="100000"/>
              </a:lnSpc>
              <a:spcBef>
                <a:spcPts val="95"/>
              </a:spcBef>
            </a:pPr>
            <a:r>
              <a:rPr sz="1600" dirty="0"/>
              <a:t>2.</a:t>
            </a:r>
            <a:r>
              <a:rPr sz="1600" spc="-45" dirty="0"/>
              <a:t> </a:t>
            </a:r>
            <a:r>
              <a:rPr sz="1600" dirty="0" err="1"/>
              <a:t>Юрьев</a:t>
            </a:r>
            <a:r>
              <a:rPr lang="kk-KZ" sz="1600" dirty="0"/>
              <a:t> </a:t>
            </a:r>
            <a:r>
              <a:rPr lang="ru-RU" sz="1600" dirty="0" err="1"/>
              <a:t>реакциясы</a:t>
            </a:r>
            <a:r>
              <a:rPr sz="1600" spc="-60" dirty="0"/>
              <a:t> </a:t>
            </a:r>
            <a:r>
              <a:rPr sz="1600" dirty="0"/>
              <a:t>(1936</a:t>
            </a:r>
            <a:r>
              <a:rPr sz="1600" spc="-5" dirty="0"/>
              <a:t> </a:t>
            </a:r>
            <a:r>
              <a:rPr lang="kk-KZ" sz="1600" dirty="0"/>
              <a:t>ж</a:t>
            </a:r>
            <a:r>
              <a:rPr sz="1600" dirty="0"/>
              <a:t>)</a:t>
            </a:r>
            <a:r>
              <a:rPr sz="1600" spc="-50" dirty="0"/>
              <a:t> </a:t>
            </a:r>
            <a:r>
              <a:rPr sz="1600" dirty="0"/>
              <a:t>–</a:t>
            </a:r>
            <a:r>
              <a:rPr sz="1600" spc="-30" dirty="0"/>
              <a:t> </a:t>
            </a:r>
            <a:r>
              <a:rPr lang="kk-KZ" sz="1600" b="0" dirty="0">
                <a:solidFill>
                  <a:srgbClr val="000000"/>
                </a:solidFill>
              </a:rPr>
              <a:t>бес мүшелі гетероциклдердің бір-біріне айналуы.</a:t>
            </a:r>
            <a:endParaRPr sz="1600" dirty="0"/>
          </a:p>
        </p:txBody>
      </p:sp>
      <p:sp>
        <p:nvSpPr>
          <p:cNvPr id="3" name="object 3"/>
          <p:cNvSpPr txBox="1"/>
          <p:nvPr/>
        </p:nvSpPr>
        <p:spPr>
          <a:xfrm>
            <a:off x="239368" y="644093"/>
            <a:ext cx="7075831" cy="504625"/>
          </a:xfrm>
          <a:prstGeom prst="rect">
            <a:avLst/>
          </a:prstGeom>
        </p:spPr>
        <p:txBody>
          <a:bodyPr vert="horz" wrap="square" lIns="0" tIns="12065" rIns="0" bIns="0" rtlCol="0">
            <a:spAutoFit/>
          </a:bodyPr>
          <a:lstStyle/>
          <a:p>
            <a:pPr marL="12700" marR="5080" algn="just">
              <a:lnSpc>
                <a:spcPct val="100000"/>
              </a:lnSpc>
              <a:spcBef>
                <a:spcPts val="95"/>
              </a:spcBef>
            </a:pPr>
            <a:r>
              <a:rPr lang="ru-RU" sz="1600" dirty="0">
                <a:latin typeface="Calibri"/>
                <a:cs typeface="Calibri"/>
              </a:rPr>
              <a:t>Реакция </a:t>
            </a:r>
            <a:r>
              <a:rPr lang="ru-RU" sz="1600" dirty="0" err="1">
                <a:latin typeface="Calibri"/>
                <a:cs typeface="Calibri"/>
              </a:rPr>
              <a:t>жоғары</a:t>
            </a:r>
            <a:r>
              <a:rPr lang="ru-RU" sz="1600" dirty="0">
                <a:latin typeface="Calibri"/>
                <a:cs typeface="Calibri"/>
              </a:rPr>
              <a:t> </a:t>
            </a:r>
            <a:r>
              <a:rPr lang="ru-RU" sz="1600" dirty="0" err="1">
                <a:latin typeface="Calibri"/>
                <a:cs typeface="Calibri"/>
              </a:rPr>
              <a:t>температурада</a:t>
            </a:r>
            <a:r>
              <a:rPr lang="ru-RU" sz="1600" dirty="0">
                <a:latin typeface="Calibri"/>
                <a:cs typeface="Calibri"/>
              </a:rPr>
              <a:t> (400°</a:t>
            </a:r>
            <a:r>
              <a:rPr lang="en-US" sz="1600" dirty="0">
                <a:latin typeface="Calibri"/>
                <a:cs typeface="Calibri"/>
              </a:rPr>
              <a:t>C), </a:t>
            </a:r>
            <a:r>
              <a:rPr lang="ru-RU" sz="1600" dirty="0">
                <a:latin typeface="Calibri"/>
                <a:cs typeface="Calibri"/>
              </a:rPr>
              <a:t>алюминий </a:t>
            </a:r>
            <a:r>
              <a:rPr lang="ru-RU" sz="1600" dirty="0" err="1">
                <a:latin typeface="Calibri"/>
                <a:cs typeface="Calibri"/>
              </a:rPr>
              <a:t>тотығының</a:t>
            </a:r>
            <a:r>
              <a:rPr lang="ru-RU" sz="1600" dirty="0">
                <a:latin typeface="Calibri"/>
                <a:cs typeface="Calibri"/>
              </a:rPr>
              <a:t> </a:t>
            </a:r>
            <a:r>
              <a:rPr lang="ru-RU" sz="1600" dirty="0" err="1">
                <a:latin typeface="Calibri"/>
                <a:cs typeface="Calibri"/>
              </a:rPr>
              <a:t>үстінде</a:t>
            </a:r>
            <a:r>
              <a:rPr lang="ru-RU" sz="1600" dirty="0">
                <a:latin typeface="Calibri"/>
                <a:cs typeface="Calibri"/>
              </a:rPr>
              <a:t> (</a:t>
            </a:r>
            <a:r>
              <a:rPr lang="en-US" sz="1600" dirty="0">
                <a:latin typeface="Calibri"/>
                <a:cs typeface="Calibri"/>
              </a:rPr>
              <a:t>Al</a:t>
            </a:r>
            <a:r>
              <a:rPr lang="en-US" sz="1200" dirty="0">
                <a:latin typeface="Calibri"/>
                <a:cs typeface="Calibri"/>
              </a:rPr>
              <a:t>2</a:t>
            </a:r>
            <a:r>
              <a:rPr lang="en-US" sz="1600" dirty="0">
                <a:latin typeface="Calibri"/>
                <a:cs typeface="Calibri"/>
              </a:rPr>
              <a:t>O</a:t>
            </a:r>
            <a:r>
              <a:rPr lang="en-US" sz="1200" dirty="0">
                <a:latin typeface="Calibri"/>
                <a:cs typeface="Calibri"/>
              </a:rPr>
              <a:t>3</a:t>
            </a:r>
            <a:r>
              <a:rPr lang="en-US" sz="1600" dirty="0">
                <a:latin typeface="Calibri"/>
                <a:cs typeface="Calibri"/>
              </a:rPr>
              <a:t>) </a:t>
            </a:r>
            <a:r>
              <a:rPr lang="ru-RU" sz="1600" dirty="0" err="1">
                <a:latin typeface="Calibri"/>
                <a:cs typeface="Calibri"/>
              </a:rPr>
              <a:t>жүреді</a:t>
            </a:r>
            <a:r>
              <a:rPr lang="ru-RU" sz="1600" dirty="0">
                <a:latin typeface="Calibri"/>
                <a:cs typeface="Calibri"/>
              </a:rPr>
              <a:t>. </a:t>
            </a:r>
            <a:r>
              <a:rPr lang="ru-RU" sz="1600" dirty="0" err="1">
                <a:latin typeface="Calibri"/>
                <a:cs typeface="Calibri"/>
              </a:rPr>
              <a:t>Бұл</a:t>
            </a:r>
            <a:r>
              <a:rPr lang="ru-RU" sz="1600" dirty="0">
                <a:latin typeface="Calibri"/>
                <a:cs typeface="Calibri"/>
              </a:rPr>
              <a:t> </a:t>
            </a:r>
            <a:r>
              <a:rPr lang="ru-RU" sz="1600" dirty="0" err="1">
                <a:latin typeface="Calibri"/>
                <a:cs typeface="Calibri"/>
              </a:rPr>
              <a:t>әдістің</a:t>
            </a:r>
            <a:r>
              <a:rPr lang="ru-RU" sz="1600" dirty="0">
                <a:latin typeface="Calibri"/>
                <a:cs typeface="Calibri"/>
              </a:rPr>
              <a:t> </a:t>
            </a:r>
            <a:r>
              <a:rPr lang="ru-RU" sz="1600" dirty="0" err="1">
                <a:latin typeface="Calibri"/>
                <a:cs typeface="Calibri"/>
              </a:rPr>
              <a:t>кемшілігі</a:t>
            </a:r>
            <a:r>
              <a:rPr lang="ru-RU" sz="1600" dirty="0">
                <a:latin typeface="Calibri"/>
                <a:cs typeface="Calibri"/>
              </a:rPr>
              <a:t>-реакция </a:t>
            </a:r>
            <a:r>
              <a:rPr lang="ru-RU" sz="1600" dirty="0" err="1">
                <a:latin typeface="Calibri"/>
                <a:cs typeface="Calibri"/>
              </a:rPr>
              <a:t>өнімдерінің</a:t>
            </a:r>
            <a:r>
              <a:rPr lang="ru-RU" sz="1600" dirty="0">
                <a:latin typeface="Calibri"/>
                <a:cs typeface="Calibri"/>
              </a:rPr>
              <a:t> </a:t>
            </a:r>
            <a:r>
              <a:rPr lang="ru-RU" sz="1600" dirty="0" err="1">
                <a:latin typeface="Calibri"/>
                <a:cs typeface="Calibri"/>
              </a:rPr>
              <a:t>төмен</a:t>
            </a:r>
            <a:r>
              <a:rPr lang="ru-RU" sz="1600" dirty="0">
                <a:latin typeface="Calibri"/>
                <a:cs typeface="Calibri"/>
              </a:rPr>
              <a:t> </a:t>
            </a:r>
            <a:r>
              <a:rPr lang="ru-RU" sz="1600" dirty="0" err="1">
                <a:latin typeface="Calibri"/>
                <a:cs typeface="Calibri"/>
              </a:rPr>
              <a:t>өнімділігі</a:t>
            </a:r>
            <a:r>
              <a:rPr lang="ru-RU" sz="1600" dirty="0">
                <a:latin typeface="Calibri"/>
                <a:cs typeface="Calibri"/>
              </a:rPr>
              <a:t> (40%).</a:t>
            </a:r>
            <a:endParaRPr sz="1600" dirty="0">
              <a:latin typeface="Calibri"/>
              <a:cs typeface="Calibri"/>
            </a:endParaRPr>
          </a:p>
        </p:txBody>
      </p:sp>
      <p:pic>
        <p:nvPicPr>
          <p:cNvPr id="4" name="object 4"/>
          <p:cNvPicPr/>
          <p:nvPr/>
        </p:nvPicPr>
        <p:blipFill>
          <a:blip r:embed="rId2" cstate="print"/>
          <a:stretch>
            <a:fillRect/>
          </a:stretch>
        </p:blipFill>
        <p:spPr>
          <a:xfrm>
            <a:off x="1143000" y="1557800"/>
            <a:ext cx="3968060" cy="1919303"/>
          </a:xfrm>
          <a:prstGeom prst="rect">
            <a:avLst/>
          </a:prstGeom>
        </p:spPr>
      </p:pic>
      <p:sp>
        <p:nvSpPr>
          <p:cNvPr id="5" name="object 5"/>
          <p:cNvSpPr txBox="1"/>
          <p:nvPr/>
        </p:nvSpPr>
        <p:spPr>
          <a:xfrm>
            <a:off x="838200" y="3772692"/>
            <a:ext cx="5319450" cy="257763"/>
          </a:xfrm>
          <a:prstGeom prst="rect">
            <a:avLst/>
          </a:prstGeom>
        </p:spPr>
        <p:txBody>
          <a:bodyPr vert="horz" wrap="square" lIns="0" tIns="11430" rIns="0" bIns="0" rtlCol="0">
            <a:spAutoFit/>
          </a:bodyPr>
          <a:lstStyle/>
          <a:p>
            <a:pPr marL="12700">
              <a:lnSpc>
                <a:spcPct val="100000"/>
              </a:lnSpc>
              <a:spcBef>
                <a:spcPts val="90"/>
              </a:spcBef>
            </a:pPr>
            <a:r>
              <a:rPr sz="1600" spc="-10" dirty="0">
                <a:latin typeface="Calibri"/>
                <a:cs typeface="Calibri"/>
              </a:rPr>
              <a:t>*</a:t>
            </a:r>
            <a:r>
              <a:rPr lang="kk-KZ" sz="1600" spc="-10" dirty="0">
                <a:latin typeface="Calibri"/>
                <a:cs typeface="Calibri"/>
              </a:rPr>
              <a:t>Ең жақсы нәтижелер </a:t>
            </a:r>
            <a:r>
              <a:rPr sz="1600" spc="-10" dirty="0" err="1">
                <a:latin typeface="Calibri"/>
                <a:cs typeface="Calibri"/>
              </a:rPr>
              <a:t>фуран</a:t>
            </a:r>
            <a:r>
              <a:rPr lang="kk-KZ" sz="1600" spc="-10" dirty="0">
                <a:latin typeface="Calibri"/>
                <a:cs typeface="Calibri"/>
              </a:rPr>
              <a:t> айналымдары болып табылады</a:t>
            </a:r>
            <a:endParaRPr sz="1600" dirty="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23163" y="727913"/>
            <a:ext cx="6842759" cy="1307409"/>
          </a:xfrm>
          <a:prstGeom prst="rect">
            <a:avLst/>
          </a:prstGeom>
        </p:spPr>
        <p:txBody>
          <a:bodyPr vert="horz" wrap="square" lIns="0" tIns="12065" rIns="0" bIns="0" rtlCol="0">
            <a:spAutoFit/>
          </a:bodyPr>
          <a:lstStyle/>
          <a:p>
            <a:pPr marL="12700" marR="5080" algn="just">
              <a:lnSpc>
                <a:spcPct val="100000"/>
              </a:lnSpc>
              <a:spcBef>
                <a:spcPts val="95"/>
              </a:spcBef>
            </a:pPr>
            <a:r>
              <a:rPr sz="1400" dirty="0">
                <a:solidFill>
                  <a:srgbClr val="212121"/>
                </a:solidFill>
                <a:latin typeface="+mn-lt"/>
                <a:cs typeface="Calibri"/>
              </a:rPr>
              <a:t>Пиррол,</a:t>
            </a:r>
            <a:r>
              <a:rPr sz="1400" spc="-15" dirty="0">
                <a:solidFill>
                  <a:srgbClr val="212121"/>
                </a:solidFill>
                <a:latin typeface="+mn-lt"/>
                <a:cs typeface="Calibri"/>
              </a:rPr>
              <a:t> </a:t>
            </a:r>
            <a:r>
              <a:rPr sz="1400" dirty="0" err="1">
                <a:solidFill>
                  <a:srgbClr val="212121"/>
                </a:solidFill>
                <a:latin typeface="+mn-lt"/>
                <a:cs typeface="Calibri"/>
              </a:rPr>
              <a:t>фуран</a:t>
            </a:r>
            <a:r>
              <a:rPr sz="1400" spc="25" dirty="0">
                <a:solidFill>
                  <a:srgbClr val="212121"/>
                </a:solidFill>
                <a:latin typeface="+mn-lt"/>
                <a:cs typeface="Calibri"/>
              </a:rPr>
              <a:t> </a:t>
            </a:r>
            <a:r>
              <a:rPr lang="kk-KZ" sz="1400" dirty="0">
                <a:solidFill>
                  <a:srgbClr val="212121"/>
                </a:solidFill>
                <a:latin typeface="+mn-lt"/>
                <a:cs typeface="Calibri"/>
              </a:rPr>
              <a:t>және</a:t>
            </a:r>
            <a:r>
              <a:rPr sz="1400" spc="5" dirty="0">
                <a:solidFill>
                  <a:srgbClr val="212121"/>
                </a:solidFill>
                <a:latin typeface="+mn-lt"/>
                <a:cs typeface="Calibri"/>
              </a:rPr>
              <a:t> </a:t>
            </a:r>
            <a:r>
              <a:rPr sz="1400" dirty="0">
                <a:solidFill>
                  <a:srgbClr val="212121"/>
                </a:solidFill>
                <a:latin typeface="+mn-lt"/>
                <a:cs typeface="Calibri"/>
              </a:rPr>
              <a:t>тиофен</a:t>
            </a:r>
            <a:r>
              <a:rPr sz="1400" spc="20" dirty="0">
                <a:solidFill>
                  <a:srgbClr val="212121"/>
                </a:solidFill>
                <a:latin typeface="+mn-lt"/>
                <a:cs typeface="Calibri"/>
              </a:rPr>
              <a:t> </a:t>
            </a:r>
            <a:r>
              <a:rPr sz="1400" dirty="0">
                <a:solidFill>
                  <a:srgbClr val="212121"/>
                </a:solidFill>
                <a:latin typeface="+mn-lt"/>
                <a:cs typeface="Calibri"/>
              </a:rPr>
              <a:t>– </a:t>
            </a:r>
            <a:r>
              <a:rPr sz="1400" b="1" i="1" dirty="0">
                <a:solidFill>
                  <a:srgbClr val="008000"/>
                </a:solidFill>
                <a:latin typeface="+mn-lt"/>
                <a:cs typeface="Calibri"/>
              </a:rPr>
              <a:t>π-</a:t>
            </a:r>
            <a:r>
              <a:rPr lang="kk-KZ" sz="1400" b="1" i="1" dirty="0">
                <a:solidFill>
                  <a:srgbClr val="008000"/>
                </a:solidFill>
                <a:latin typeface="+mn-lt"/>
                <a:cs typeface="Calibri"/>
              </a:rPr>
              <a:t>артық жүйелер </a:t>
            </a:r>
            <a:r>
              <a:rPr sz="1400" b="1" i="1" spc="-10" dirty="0">
                <a:solidFill>
                  <a:srgbClr val="008000"/>
                </a:solidFill>
                <a:latin typeface="+mn-lt"/>
                <a:cs typeface="Calibri"/>
              </a:rPr>
              <a:t>(</a:t>
            </a:r>
            <a:r>
              <a:rPr sz="1400" b="1" i="1" spc="-10" dirty="0" err="1">
                <a:solidFill>
                  <a:srgbClr val="008000"/>
                </a:solidFill>
                <a:latin typeface="+mn-lt"/>
                <a:cs typeface="Calibri"/>
              </a:rPr>
              <a:t>супераромат</a:t>
            </a:r>
            <a:r>
              <a:rPr lang="kk-KZ" sz="1400" b="1" i="1" spc="-10" dirty="0">
                <a:solidFill>
                  <a:srgbClr val="008000"/>
                </a:solidFill>
                <a:latin typeface="+mn-lt"/>
                <a:cs typeface="Calibri"/>
              </a:rPr>
              <a:t>ты</a:t>
            </a:r>
            <a:r>
              <a:rPr sz="1400" b="1" i="1" spc="-10" dirty="0">
                <a:solidFill>
                  <a:srgbClr val="008000"/>
                </a:solidFill>
                <a:latin typeface="+mn-lt"/>
                <a:cs typeface="Calibri"/>
              </a:rPr>
              <a:t>)</a:t>
            </a:r>
            <a:r>
              <a:rPr sz="1400" spc="-10" dirty="0">
                <a:solidFill>
                  <a:srgbClr val="212121"/>
                </a:solidFill>
                <a:latin typeface="+mn-lt"/>
                <a:cs typeface="Calibri"/>
              </a:rPr>
              <a:t>,</a:t>
            </a:r>
            <a:r>
              <a:rPr sz="1400" spc="5" dirty="0">
                <a:solidFill>
                  <a:srgbClr val="212121"/>
                </a:solidFill>
                <a:latin typeface="+mn-lt"/>
                <a:cs typeface="Calibri"/>
              </a:rPr>
              <a:t> </a:t>
            </a:r>
            <a:r>
              <a:rPr lang="kk-KZ" sz="1400" dirty="0">
                <a:solidFill>
                  <a:srgbClr val="212121"/>
                </a:solidFill>
                <a:latin typeface="+mn-lt"/>
                <a:cs typeface="Calibri"/>
              </a:rPr>
              <a:t>олардың сақианларында э</a:t>
            </a:r>
            <a:r>
              <a:rPr sz="1400" dirty="0" err="1">
                <a:solidFill>
                  <a:srgbClr val="212121"/>
                </a:solidFill>
                <a:latin typeface="+mn-lt"/>
                <a:cs typeface="Calibri"/>
              </a:rPr>
              <a:t>лектрон</a:t>
            </a:r>
            <a:r>
              <a:rPr lang="kk-KZ" sz="1400" dirty="0">
                <a:solidFill>
                  <a:srgbClr val="212121"/>
                </a:solidFill>
                <a:latin typeface="+mn-lt"/>
                <a:cs typeface="Calibri"/>
              </a:rPr>
              <a:t> тығызды өте жоғары болады, себебі </a:t>
            </a:r>
            <a:r>
              <a:rPr sz="1400" dirty="0">
                <a:solidFill>
                  <a:srgbClr val="212121"/>
                </a:solidFill>
                <a:latin typeface="+mn-lt"/>
                <a:cs typeface="Calibri"/>
              </a:rPr>
              <a:t>5</a:t>
            </a:r>
            <a:r>
              <a:rPr sz="1400" spc="170" dirty="0">
                <a:solidFill>
                  <a:srgbClr val="212121"/>
                </a:solidFill>
                <a:latin typeface="+mn-lt"/>
                <a:cs typeface="Calibri"/>
              </a:rPr>
              <a:t> </a:t>
            </a:r>
            <a:r>
              <a:rPr lang="kk-KZ" sz="1400" spc="170" dirty="0">
                <a:solidFill>
                  <a:srgbClr val="212121"/>
                </a:solidFill>
                <a:latin typeface="+mn-lt"/>
                <a:cs typeface="Calibri"/>
              </a:rPr>
              <a:t>көміртек атомға </a:t>
            </a:r>
            <a:r>
              <a:rPr sz="1400" dirty="0">
                <a:solidFill>
                  <a:srgbClr val="212121"/>
                </a:solidFill>
                <a:latin typeface="+mn-lt"/>
                <a:cs typeface="Calibri"/>
              </a:rPr>
              <a:t>6</a:t>
            </a:r>
            <a:r>
              <a:rPr sz="1400" spc="170" dirty="0">
                <a:solidFill>
                  <a:srgbClr val="212121"/>
                </a:solidFill>
                <a:latin typeface="+mn-lt"/>
                <a:cs typeface="Calibri"/>
              </a:rPr>
              <a:t>  </a:t>
            </a:r>
            <a:r>
              <a:rPr sz="1400" spc="-25" dirty="0" err="1">
                <a:solidFill>
                  <a:srgbClr val="212121"/>
                </a:solidFill>
                <a:latin typeface="+mn-lt"/>
                <a:cs typeface="Calibri"/>
              </a:rPr>
              <a:t>пи</a:t>
            </a:r>
            <a:r>
              <a:rPr sz="1400" spc="-25" dirty="0">
                <a:solidFill>
                  <a:srgbClr val="212121"/>
                </a:solidFill>
                <a:latin typeface="+mn-lt"/>
                <a:cs typeface="Calibri"/>
              </a:rPr>
              <a:t>- </a:t>
            </a:r>
            <a:r>
              <a:rPr sz="1400" spc="-10" dirty="0" err="1">
                <a:solidFill>
                  <a:srgbClr val="212121"/>
                </a:solidFill>
                <a:latin typeface="+mn-lt"/>
                <a:cs typeface="Calibri"/>
              </a:rPr>
              <a:t>электрон</a:t>
            </a:r>
            <a:r>
              <a:rPr lang="kk-KZ" sz="1400" spc="-10" dirty="0">
                <a:solidFill>
                  <a:srgbClr val="212121"/>
                </a:solidFill>
                <a:latin typeface="+mn-lt"/>
                <a:cs typeface="Calibri"/>
              </a:rPr>
              <a:t> келеді</a:t>
            </a:r>
            <a:r>
              <a:rPr sz="1400" spc="-10" dirty="0">
                <a:solidFill>
                  <a:srgbClr val="212121"/>
                </a:solidFill>
                <a:latin typeface="+mn-lt"/>
                <a:cs typeface="Calibri"/>
              </a:rPr>
              <a:t>.</a:t>
            </a:r>
            <a:endParaRPr sz="1400" dirty="0">
              <a:latin typeface="+mn-lt"/>
              <a:cs typeface="Calibri"/>
            </a:endParaRPr>
          </a:p>
          <a:p>
            <a:pPr marL="12700" algn="just">
              <a:lnSpc>
                <a:spcPct val="100000"/>
              </a:lnSpc>
              <a:spcBef>
                <a:spcPts val="1685"/>
              </a:spcBef>
            </a:pPr>
            <a:r>
              <a:rPr lang="kk-KZ" sz="1400" dirty="0">
                <a:solidFill>
                  <a:srgbClr val="212121"/>
                </a:solidFill>
                <a:latin typeface="+mn-lt"/>
                <a:cs typeface="Calibri"/>
              </a:rPr>
              <a:t>Яғни</a:t>
            </a:r>
            <a:r>
              <a:rPr sz="1400" dirty="0">
                <a:solidFill>
                  <a:srgbClr val="212121"/>
                </a:solidFill>
                <a:latin typeface="+mn-lt"/>
                <a:cs typeface="Calibri"/>
              </a:rPr>
              <a:t>,</a:t>
            </a:r>
            <a:r>
              <a:rPr sz="1400" spc="300" dirty="0">
                <a:solidFill>
                  <a:srgbClr val="212121"/>
                </a:solidFill>
                <a:latin typeface="+mn-lt"/>
                <a:cs typeface="Calibri"/>
              </a:rPr>
              <a:t>  </a:t>
            </a:r>
            <a:r>
              <a:rPr lang="kk-KZ" sz="1400" dirty="0">
                <a:solidFill>
                  <a:srgbClr val="212121"/>
                </a:solidFill>
                <a:latin typeface="+mn-lt"/>
                <a:cs typeface="Calibri"/>
              </a:rPr>
              <a:t>олар</a:t>
            </a:r>
            <a:r>
              <a:rPr sz="1400" dirty="0">
                <a:solidFill>
                  <a:srgbClr val="212121"/>
                </a:solidFill>
                <a:latin typeface="+mn-lt"/>
                <a:cs typeface="Calibri"/>
              </a:rPr>
              <a:t>,</a:t>
            </a:r>
            <a:r>
              <a:rPr sz="1400" spc="300" dirty="0">
                <a:solidFill>
                  <a:srgbClr val="212121"/>
                </a:solidFill>
                <a:latin typeface="+mn-lt"/>
                <a:cs typeface="Calibri"/>
              </a:rPr>
              <a:t> </a:t>
            </a:r>
            <a:r>
              <a:rPr sz="1400" dirty="0" err="1">
                <a:solidFill>
                  <a:srgbClr val="212121"/>
                </a:solidFill>
                <a:latin typeface="+mn-lt"/>
                <a:cs typeface="Calibri"/>
              </a:rPr>
              <a:t>бензол</a:t>
            </a:r>
            <a:r>
              <a:rPr lang="kk-KZ" sz="1400" dirty="0">
                <a:solidFill>
                  <a:srgbClr val="212121"/>
                </a:solidFill>
                <a:latin typeface="+mn-lt"/>
                <a:cs typeface="Calibri"/>
              </a:rPr>
              <a:t>мен салыстырғанда </a:t>
            </a:r>
            <a:r>
              <a:rPr lang="ru-RU" sz="1400" b="1" i="1" spc="-10" dirty="0" err="1">
                <a:solidFill>
                  <a:srgbClr val="006FC0"/>
                </a:solidFill>
                <a:latin typeface="+mn-lt"/>
                <a:cs typeface="Calibri"/>
              </a:rPr>
              <a:t>электрофилді</a:t>
            </a:r>
            <a:r>
              <a:rPr lang="ru-RU" sz="1400" b="1" i="1" spc="-10" dirty="0">
                <a:solidFill>
                  <a:srgbClr val="006FC0"/>
                </a:solidFill>
                <a:latin typeface="+mn-lt"/>
                <a:cs typeface="Calibri"/>
              </a:rPr>
              <a:t> </a:t>
            </a:r>
            <a:r>
              <a:rPr lang="ru-RU" sz="1400" b="1" i="1" spc="-10" dirty="0" err="1">
                <a:solidFill>
                  <a:srgbClr val="006FC0"/>
                </a:solidFill>
                <a:latin typeface="+mn-lt"/>
                <a:cs typeface="Calibri"/>
              </a:rPr>
              <a:t>алмасу</a:t>
            </a:r>
            <a:r>
              <a:rPr lang="ru-RU" sz="1400" b="1" i="1" spc="-10" dirty="0">
                <a:solidFill>
                  <a:srgbClr val="006FC0"/>
                </a:solidFill>
                <a:latin typeface="+mn-lt"/>
                <a:cs typeface="Calibri"/>
              </a:rPr>
              <a:t> </a:t>
            </a:r>
            <a:r>
              <a:rPr sz="1400" b="1" i="1" spc="-10" dirty="0" err="1">
                <a:solidFill>
                  <a:srgbClr val="006FC0"/>
                </a:solidFill>
                <a:latin typeface="+mn-lt"/>
                <a:cs typeface="Calibri"/>
              </a:rPr>
              <a:t>реакция</a:t>
            </a:r>
            <a:r>
              <a:rPr lang="kk-KZ" sz="1400" b="1" i="1" spc="-10" dirty="0">
                <a:solidFill>
                  <a:srgbClr val="006FC0"/>
                </a:solidFill>
                <a:latin typeface="+mn-lt"/>
                <a:cs typeface="Calibri"/>
              </a:rPr>
              <a:t>ларында </a:t>
            </a:r>
            <a:r>
              <a:rPr lang="kk-KZ" sz="1400" dirty="0">
                <a:solidFill>
                  <a:srgbClr val="212121"/>
                </a:solidFill>
                <a:latin typeface="+mn-lt"/>
                <a:cs typeface="Calibri"/>
              </a:rPr>
              <a:t>едәуір белсенді болады және оңай тотығады.</a:t>
            </a:r>
            <a:endParaRPr sz="1400" dirty="0">
              <a:latin typeface="+mn-lt"/>
              <a:cs typeface="Calibri"/>
            </a:endParaRPr>
          </a:p>
        </p:txBody>
      </p:sp>
      <p:sp>
        <p:nvSpPr>
          <p:cNvPr id="3" name="object 3"/>
          <p:cNvSpPr txBox="1"/>
          <p:nvPr/>
        </p:nvSpPr>
        <p:spPr>
          <a:xfrm>
            <a:off x="423162" y="2436367"/>
            <a:ext cx="3539237" cy="226985"/>
          </a:xfrm>
          <a:prstGeom prst="rect">
            <a:avLst/>
          </a:prstGeom>
        </p:spPr>
        <p:txBody>
          <a:bodyPr vert="horz" wrap="square" lIns="0" tIns="11430" rIns="0" bIns="0" rtlCol="0">
            <a:spAutoFit/>
          </a:bodyPr>
          <a:lstStyle/>
          <a:p>
            <a:pPr marL="12700">
              <a:lnSpc>
                <a:spcPct val="100000"/>
              </a:lnSpc>
              <a:spcBef>
                <a:spcPts val="90"/>
              </a:spcBef>
            </a:pPr>
            <a:r>
              <a:rPr sz="1400" b="1" spc="-10" dirty="0" err="1">
                <a:solidFill>
                  <a:srgbClr val="FF0000"/>
                </a:solidFill>
                <a:latin typeface="Calibri"/>
                <a:cs typeface="Calibri"/>
              </a:rPr>
              <a:t>А</a:t>
            </a:r>
            <a:r>
              <a:rPr sz="1400" b="1" spc="-10" dirty="0" err="1">
                <a:solidFill>
                  <a:srgbClr val="FF3300"/>
                </a:solidFill>
                <a:latin typeface="Calibri"/>
                <a:cs typeface="Calibri"/>
              </a:rPr>
              <a:t>ромат</a:t>
            </a:r>
            <a:r>
              <a:rPr lang="kk-KZ" sz="1400" b="1" spc="-10" dirty="0">
                <a:solidFill>
                  <a:srgbClr val="FF3300"/>
                </a:solidFill>
                <a:latin typeface="Calibri"/>
                <a:cs typeface="Calibri"/>
              </a:rPr>
              <a:t>тылық </a:t>
            </a:r>
            <a:r>
              <a:rPr lang="kk-KZ" sz="1400" dirty="0">
                <a:solidFill>
                  <a:srgbClr val="212121"/>
                </a:solidFill>
                <a:latin typeface="Calibri"/>
                <a:cs typeface="Calibri"/>
              </a:rPr>
              <a:t>келесі қатарда төмендейді</a:t>
            </a:r>
            <a:r>
              <a:rPr sz="1400" spc="-20" dirty="0">
                <a:solidFill>
                  <a:srgbClr val="212121"/>
                </a:solidFill>
                <a:latin typeface="Calibri"/>
                <a:cs typeface="Calibri"/>
              </a:rPr>
              <a:t>:</a:t>
            </a:r>
            <a:endParaRPr sz="1400" dirty="0">
              <a:latin typeface="Calibri"/>
              <a:cs typeface="Calibri"/>
            </a:endParaRPr>
          </a:p>
        </p:txBody>
      </p:sp>
      <p:sp>
        <p:nvSpPr>
          <p:cNvPr id="4" name="object 4"/>
          <p:cNvSpPr txBox="1"/>
          <p:nvPr/>
        </p:nvSpPr>
        <p:spPr>
          <a:xfrm>
            <a:off x="4134231" y="2335032"/>
            <a:ext cx="2441575" cy="441959"/>
          </a:xfrm>
          <a:prstGeom prst="rect">
            <a:avLst/>
          </a:prstGeom>
          <a:ln w="24383">
            <a:solidFill>
              <a:srgbClr val="375F92"/>
            </a:solidFill>
          </a:ln>
        </p:spPr>
        <p:txBody>
          <a:bodyPr vert="horz" wrap="square" lIns="0" tIns="60960" rIns="0" bIns="0" rtlCol="0">
            <a:spAutoFit/>
          </a:bodyPr>
          <a:lstStyle/>
          <a:p>
            <a:pPr marL="122555">
              <a:lnSpc>
                <a:spcPct val="100000"/>
              </a:lnSpc>
              <a:spcBef>
                <a:spcPts val="480"/>
              </a:spcBef>
            </a:pPr>
            <a:r>
              <a:rPr sz="1400" b="1" dirty="0">
                <a:solidFill>
                  <a:srgbClr val="375F92"/>
                </a:solidFill>
                <a:latin typeface="Calibri"/>
                <a:cs typeface="Calibri"/>
              </a:rPr>
              <a:t>Тиофен</a:t>
            </a:r>
            <a:r>
              <a:rPr sz="1400" b="1" spc="-30" dirty="0">
                <a:solidFill>
                  <a:srgbClr val="375F92"/>
                </a:solidFill>
                <a:latin typeface="Calibri"/>
                <a:cs typeface="Calibri"/>
              </a:rPr>
              <a:t> </a:t>
            </a:r>
            <a:r>
              <a:rPr sz="1400" b="1" dirty="0">
                <a:solidFill>
                  <a:srgbClr val="375F92"/>
                </a:solidFill>
                <a:latin typeface="Calibri"/>
                <a:cs typeface="Calibri"/>
              </a:rPr>
              <a:t>&gt;</a:t>
            </a:r>
            <a:r>
              <a:rPr sz="1400" b="1" spc="-20" dirty="0">
                <a:solidFill>
                  <a:srgbClr val="375F92"/>
                </a:solidFill>
                <a:latin typeface="Calibri"/>
                <a:cs typeface="Calibri"/>
              </a:rPr>
              <a:t> </a:t>
            </a:r>
            <a:r>
              <a:rPr sz="1400" b="1" dirty="0">
                <a:solidFill>
                  <a:srgbClr val="375F92"/>
                </a:solidFill>
                <a:latin typeface="Calibri"/>
                <a:cs typeface="Calibri"/>
              </a:rPr>
              <a:t>Пиррол</a:t>
            </a:r>
            <a:r>
              <a:rPr sz="1400" b="1" spc="-35" dirty="0">
                <a:solidFill>
                  <a:srgbClr val="375F92"/>
                </a:solidFill>
                <a:latin typeface="Calibri"/>
                <a:cs typeface="Calibri"/>
              </a:rPr>
              <a:t> </a:t>
            </a:r>
            <a:r>
              <a:rPr sz="1400" b="1" dirty="0">
                <a:solidFill>
                  <a:srgbClr val="375F92"/>
                </a:solidFill>
                <a:latin typeface="Calibri"/>
                <a:cs typeface="Calibri"/>
              </a:rPr>
              <a:t>&gt;</a:t>
            </a:r>
            <a:r>
              <a:rPr sz="1400" b="1" spc="-40" dirty="0">
                <a:solidFill>
                  <a:srgbClr val="375F92"/>
                </a:solidFill>
                <a:latin typeface="Calibri"/>
                <a:cs typeface="Calibri"/>
              </a:rPr>
              <a:t> </a:t>
            </a:r>
            <a:r>
              <a:rPr sz="1400" b="1" spc="-20" dirty="0">
                <a:solidFill>
                  <a:srgbClr val="375F92"/>
                </a:solidFill>
                <a:latin typeface="Calibri"/>
                <a:cs typeface="Calibri"/>
              </a:rPr>
              <a:t>Фуран</a:t>
            </a:r>
            <a:endParaRPr sz="1400" dirty="0">
              <a:latin typeface="Calibri"/>
              <a:cs typeface="Calibri"/>
            </a:endParaRPr>
          </a:p>
        </p:txBody>
      </p:sp>
      <p:sp>
        <p:nvSpPr>
          <p:cNvPr id="5" name="object 5"/>
          <p:cNvSpPr txBox="1"/>
          <p:nvPr/>
        </p:nvSpPr>
        <p:spPr>
          <a:xfrm>
            <a:off x="423163" y="3076701"/>
            <a:ext cx="7273037" cy="1522212"/>
          </a:xfrm>
          <a:prstGeom prst="rect">
            <a:avLst/>
          </a:prstGeom>
        </p:spPr>
        <p:txBody>
          <a:bodyPr vert="horz" wrap="square" lIns="0" tIns="11430" rIns="0" bIns="0" rtlCol="0">
            <a:spAutoFit/>
          </a:bodyPr>
          <a:lstStyle/>
          <a:p>
            <a:pPr marL="12700">
              <a:lnSpc>
                <a:spcPct val="100000"/>
              </a:lnSpc>
              <a:spcBef>
                <a:spcPts val="90"/>
              </a:spcBef>
            </a:pPr>
            <a:r>
              <a:rPr lang="kk-KZ" sz="1400" dirty="0">
                <a:latin typeface="Calibri"/>
                <a:cs typeface="Calibri"/>
              </a:rPr>
              <a:t>Сондықтан</a:t>
            </a:r>
            <a:r>
              <a:rPr sz="1400" spc="165" dirty="0">
                <a:latin typeface="Calibri"/>
                <a:cs typeface="Calibri"/>
              </a:rPr>
              <a:t> </a:t>
            </a:r>
            <a:r>
              <a:rPr sz="1400" b="1" dirty="0" err="1">
                <a:solidFill>
                  <a:srgbClr val="00AF50"/>
                </a:solidFill>
                <a:latin typeface="Calibri"/>
                <a:cs typeface="Calibri"/>
              </a:rPr>
              <a:t>тиофен</a:t>
            </a:r>
            <a:r>
              <a:rPr sz="1400" spc="155" dirty="0">
                <a:latin typeface="Calibri"/>
                <a:cs typeface="Calibri"/>
              </a:rPr>
              <a:t> </a:t>
            </a:r>
            <a:r>
              <a:rPr lang="kk-KZ" sz="1400" spc="155" dirty="0">
                <a:latin typeface="Calibri"/>
                <a:cs typeface="Calibri"/>
              </a:rPr>
              <a:t>басқаларға қарағанда </a:t>
            </a:r>
            <a:r>
              <a:rPr sz="1400" dirty="0" err="1">
                <a:latin typeface="Calibri"/>
                <a:cs typeface="Calibri"/>
              </a:rPr>
              <a:t>хими</a:t>
            </a:r>
            <a:r>
              <a:rPr lang="kk-KZ" sz="1400" dirty="0">
                <a:latin typeface="Calibri"/>
                <a:cs typeface="Calibri"/>
              </a:rPr>
              <a:t>ялық қасиеттері бойынша бензолға өте жақын болады</a:t>
            </a:r>
            <a:r>
              <a:rPr sz="1400" dirty="0">
                <a:latin typeface="Calibri"/>
                <a:cs typeface="Calibri"/>
              </a:rPr>
              <a:t>,</a:t>
            </a:r>
            <a:r>
              <a:rPr sz="1400" spc="-45" dirty="0">
                <a:latin typeface="Calibri"/>
                <a:cs typeface="Calibri"/>
              </a:rPr>
              <a:t> </a:t>
            </a:r>
            <a:r>
              <a:rPr sz="1400" spc="-35" dirty="0">
                <a:latin typeface="Calibri"/>
                <a:cs typeface="Calibri"/>
              </a:rPr>
              <a:t> </a:t>
            </a:r>
            <a:r>
              <a:rPr sz="1400" b="1" dirty="0" err="1">
                <a:solidFill>
                  <a:srgbClr val="00AF50"/>
                </a:solidFill>
                <a:latin typeface="Calibri"/>
                <a:cs typeface="Calibri"/>
              </a:rPr>
              <a:t>фуран</a:t>
            </a:r>
            <a:r>
              <a:rPr sz="1400" b="1" spc="-10" dirty="0">
                <a:solidFill>
                  <a:srgbClr val="00AF50"/>
                </a:solidFill>
                <a:latin typeface="Calibri"/>
                <a:cs typeface="Calibri"/>
              </a:rPr>
              <a:t> </a:t>
            </a:r>
            <a:r>
              <a:rPr lang="kk-KZ" sz="1400" dirty="0">
                <a:latin typeface="Calibri"/>
                <a:cs typeface="Calibri"/>
              </a:rPr>
              <a:t>көбінесе </a:t>
            </a:r>
            <a:r>
              <a:rPr lang="kk-KZ" sz="1400" b="1" dirty="0">
                <a:solidFill>
                  <a:srgbClr val="00AF50"/>
                </a:solidFill>
                <a:latin typeface="Calibri"/>
                <a:cs typeface="Calibri"/>
              </a:rPr>
              <a:t>қанықпаған </a:t>
            </a:r>
            <a:r>
              <a:rPr sz="1400" b="1" dirty="0">
                <a:solidFill>
                  <a:srgbClr val="00AF50"/>
                </a:solidFill>
                <a:latin typeface="Calibri"/>
                <a:cs typeface="Calibri"/>
              </a:rPr>
              <a:t>(</a:t>
            </a:r>
            <a:r>
              <a:rPr sz="1400" b="1" dirty="0" err="1">
                <a:solidFill>
                  <a:srgbClr val="00AF50"/>
                </a:solidFill>
                <a:latin typeface="Calibri"/>
                <a:cs typeface="Calibri"/>
              </a:rPr>
              <a:t>диен</a:t>
            </a:r>
            <a:r>
              <a:rPr lang="kk-KZ" sz="1400" b="1" dirty="0">
                <a:solidFill>
                  <a:srgbClr val="00AF50"/>
                </a:solidFill>
                <a:latin typeface="Calibri"/>
                <a:cs typeface="Calibri"/>
              </a:rPr>
              <a:t>ді</a:t>
            </a:r>
            <a:r>
              <a:rPr sz="1400" b="1" dirty="0">
                <a:solidFill>
                  <a:srgbClr val="00AF50"/>
                </a:solidFill>
                <a:latin typeface="Calibri"/>
                <a:cs typeface="Calibri"/>
              </a:rPr>
              <a:t>)</a:t>
            </a:r>
            <a:r>
              <a:rPr sz="1400" b="1" spc="-25" dirty="0">
                <a:solidFill>
                  <a:srgbClr val="00AF50"/>
                </a:solidFill>
                <a:latin typeface="Calibri"/>
                <a:cs typeface="Calibri"/>
              </a:rPr>
              <a:t> </a:t>
            </a:r>
            <a:r>
              <a:rPr lang="kk-KZ" sz="1400" b="1" spc="-10" dirty="0">
                <a:solidFill>
                  <a:srgbClr val="00AF50"/>
                </a:solidFill>
                <a:latin typeface="Calibri"/>
                <a:cs typeface="Calibri"/>
              </a:rPr>
              <a:t>қосылыстар </a:t>
            </a:r>
            <a:r>
              <a:rPr lang="kk-KZ" sz="1400" spc="-10" dirty="0">
                <a:latin typeface="Calibri"/>
                <a:cs typeface="Calibri"/>
              </a:rPr>
              <a:t>сияқты реакцияға түседі.</a:t>
            </a:r>
            <a:endParaRPr sz="1400" dirty="0">
              <a:latin typeface="Calibri"/>
              <a:cs typeface="Calibri"/>
            </a:endParaRPr>
          </a:p>
          <a:p>
            <a:pPr marL="12700">
              <a:lnSpc>
                <a:spcPct val="100000"/>
              </a:lnSpc>
              <a:spcBef>
                <a:spcPts val="1685"/>
              </a:spcBef>
              <a:tabLst>
                <a:tab pos="640080" algn="l"/>
                <a:tab pos="1509395" algn="l"/>
                <a:tab pos="3622040" algn="l"/>
                <a:tab pos="4887595" algn="l"/>
                <a:tab pos="6067425" algn="l"/>
              </a:tabLst>
            </a:pPr>
            <a:r>
              <a:rPr lang="ru-RU" sz="1400" spc="-10" dirty="0" err="1">
                <a:latin typeface="Calibri"/>
                <a:cs typeface="Calibri"/>
              </a:rPr>
              <a:t>Гетероатомдардың</a:t>
            </a:r>
            <a:r>
              <a:rPr lang="ru-RU" sz="1400" spc="-10" dirty="0">
                <a:latin typeface="Calibri"/>
                <a:cs typeface="Calibri"/>
              </a:rPr>
              <a:t> </a:t>
            </a:r>
            <a:r>
              <a:rPr lang="ru-RU" sz="1400" spc="-10" dirty="0" err="1">
                <a:latin typeface="Calibri"/>
                <a:cs typeface="Calibri"/>
              </a:rPr>
              <a:t>жоғары</a:t>
            </a:r>
            <a:r>
              <a:rPr lang="ru-RU" sz="1400" spc="-10" dirty="0">
                <a:latin typeface="Calibri"/>
                <a:cs typeface="Calibri"/>
              </a:rPr>
              <a:t> </a:t>
            </a:r>
            <a:r>
              <a:rPr lang="ru-RU" sz="1400" spc="-10" dirty="0" err="1">
                <a:latin typeface="Calibri"/>
                <a:cs typeface="Calibri"/>
              </a:rPr>
              <a:t>электртерістігіне</a:t>
            </a:r>
            <a:r>
              <a:rPr lang="ru-RU" sz="1400" spc="-10" dirty="0">
                <a:latin typeface="Calibri"/>
                <a:cs typeface="Calibri"/>
              </a:rPr>
              <a:t> </a:t>
            </a:r>
            <a:r>
              <a:rPr lang="ru-RU" sz="1400" spc="-10" dirty="0" err="1">
                <a:latin typeface="Calibri"/>
                <a:cs typeface="Calibri"/>
              </a:rPr>
              <a:t>байланысты</a:t>
            </a:r>
            <a:r>
              <a:rPr lang="ru-RU" sz="1400" spc="-10" dirty="0">
                <a:latin typeface="Calibri"/>
                <a:cs typeface="Calibri"/>
              </a:rPr>
              <a:t> </a:t>
            </a:r>
            <a:r>
              <a:rPr lang="ru-RU" sz="1400" spc="-10" dirty="0" err="1">
                <a:latin typeface="Calibri"/>
                <a:cs typeface="Calibri"/>
              </a:rPr>
              <a:t>электронды</a:t>
            </a:r>
            <a:r>
              <a:rPr lang="ru-RU" sz="1400" spc="-10" dirty="0">
                <a:latin typeface="Calibri"/>
                <a:cs typeface="Calibri"/>
              </a:rPr>
              <a:t> </a:t>
            </a:r>
            <a:r>
              <a:rPr lang="ru-RU" sz="1400" spc="-10" dirty="0" err="1">
                <a:latin typeface="Calibri"/>
                <a:cs typeface="Calibri"/>
              </a:rPr>
              <a:t>тығыздық</a:t>
            </a:r>
            <a:r>
              <a:rPr lang="ru-RU" sz="1400" spc="-10" dirty="0">
                <a:latin typeface="Calibri"/>
                <a:cs typeface="Calibri"/>
              </a:rPr>
              <a:t> </a:t>
            </a:r>
            <a:r>
              <a:rPr lang="ru-RU" sz="1400" spc="-10" dirty="0" err="1">
                <a:latin typeface="Calibri"/>
                <a:cs typeface="Calibri"/>
              </a:rPr>
              <a:t>бензолмен</a:t>
            </a:r>
            <a:r>
              <a:rPr lang="ru-RU" sz="1400" spc="-10" dirty="0">
                <a:latin typeface="Calibri"/>
                <a:cs typeface="Calibri"/>
              </a:rPr>
              <a:t> </a:t>
            </a:r>
            <a:r>
              <a:rPr lang="ru-RU" sz="1400" spc="-10" dirty="0" err="1">
                <a:latin typeface="Calibri"/>
                <a:cs typeface="Calibri"/>
              </a:rPr>
              <a:t>салыстырғанда</a:t>
            </a:r>
            <a:r>
              <a:rPr lang="ru-RU" sz="1400" spc="-10" dirty="0">
                <a:latin typeface="Calibri"/>
                <a:cs typeface="Calibri"/>
              </a:rPr>
              <a:t> </a:t>
            </a:r>
            <a:r>
              <a:rPr lang="ru-RU" sz="1400" spc="-10" dirty="0" err="1">
                <a:latin typeface="Calibri"/>
                <a:cs typeface="Calibri"/>
              </a:rPr>
              <a:t>біркелкі</a:t>
            </a:r>
            <a:r>
              <a:rPr lang="ru-RU" sz="1400" spc="-10" dirty="0">
                <a:latin typeface="Calibri"/>
                <a:cs typeface="Calibri"/>
              </a:rPr>
              <a:t> </a:t>
            </a:r>
            <a:r>
              <a:rPr lang="ru-RU" sz="1400" spc="-10" dirty="0" err="1">
                <a:latin typeface="Calibri"/>
                <a:cs typeface="Calibri"/>
              </a:rPr>
              <a:t>емес</a:t>
            </a:r>
            <a:r>
              <a:rPr lang="ru-RU" sz="1400" spc="-10" dirty="0">
                <a:latin typeface="Calibri"/>
                <a:cs typeface="Calibri"/>
              </a:rPr>
              <a:t>. </a:t>
            </a:r>
            <a:r>
              <a:rPr lang="el-GR" sz="1400" b="1" spc="-10" dirty="0">
                <a:solidFill>
                  <a:srgbClr val="FF0000"/>
                </a:solidFill>
                <a:latin typeface="Calibri"/>
                <a:cs typeface="Calibri"/>
              </a:rPr>
              <a:t>α-</a:t>
            </a:r>
            <a:r>
              <a:rPr lang="ru-RU" sz="1400" b="1" spc="-10" dirty="0" err="1">
                <a:solidFill>
                  <a:srgbClr val="FF0000"/>
                </a:solidFill>
                <a:latin typeface="Calibri"/>
                <a:cs typeface="Calibri"/>
              </a:rPr>
              <a:t>көміртектердің</a:t>
            </a:r>
            <a:r>
              <a:rPr lang="ru-RU" sz="1400" b="1" spc="-10" dirty="0">
                <a:solidFill>
                  <a:srgbClr val="FF0000"/>
                </a:solidFill>
                <a:latin typeface="Calibri"/>
                <a:cs typeface="Calibri"/>
              </a:rPr>
              <a:t> </a:t>
            </a:r>
            <a:r>
              <a:rPr lang="el-GR" sz="1400" spc="-10" dirty="0">
                <a:latin typeface="Calibri"/>
                <a:cs typeface="Calibri"/>
              </a:rPr>
              <a:t>β-</a:t>
            </a:r>
            <a:r>
              <a:rPr lang="ru-RU" sz="1400" spc="-10" dirty="0" err="1">
                <a:latin typeface="Calibri"/>
                <a:cs typeface="Calibri"/>
              </a:rPr>
              <a:t>көміртекке</a:t>
            </a:r>
            <a:r>
              <a:rPr lang="ru-RU" sz="1400" spc="-10" dirty="0">
                <a:latin typeface="Calibri"/>
                <a:cs typeface="Calibri"/>
              </a:rPr>
              <a:t> </a:t>
            </a:r>
            <a:r>
              <a:rPr lang="ru-RU" sz="1400" spc="-10" dirty="0" err="1">
                <a:latin typeface="Calibri"/>
                <a:cs typeface="Calibri"/>
              </a:rPr>
              <a:t>қарағанда</a:t>
            </a:r>
            <a:r>
              <a:rPr lang="ru-RU" sz="1400" spc="-10" dirty="0">
                <a:latin typeface="Calibri"/>
                <a:cs typeface="Calibri"/>
              </a:rPr>
              <a:t> электрон </a:t>
            </a:r>
            <a:r>
              <a:rPr lang="ru-RU" sz="1400" spc="-10" dirty="0" err="1">
                <a:latin typeface="Calibri"/>
                <a:cs typeface="Calibri"/>
              </a:rPr>
              <a:t>тығыздығы</a:t>
            </a:r>
            <a:r>
              <a:rPr lang="ru-RU" sz="1400" spc="-10" dirty="0">
                <a:latin typeface="Calibri"/>
                <a:cs typeface="Calibri"/>
              </a:rPr>
              <a:t> </a:t>
            </a:r>
            <a:r>
              <a:rPr lang="ru-RU" sz="1400" spc="-10" dirty="0" err="1">
                <a:latin typeface="Calibri"/>
                <a:cs typeface="Calibri"/>
              </a:rPr>
              <a:t>жоғары</a:t>
            </a:r>
            <a:r>
              <a:rPr lang="ru-RU" sz="1400" spc="-10" dirty="0">
                <a:latin typeface="Calibri"/>
                <a:cs typeface="Calibri"/>
              </a:rPr>
              <a:t> </a:t>
            </a:r>
            <a:r>
              <a:rPr lang="ru-RU" sz="1400" spc="-10" dirty="0" err="1">
                <a:latin typeface="Calibri"/>
                <a:cs typeface="Calibri"/>
              </a:rPr>
              <a:t>болады</a:t>
            </a:r>
            <a:r>
              <a:rPr lang="ru-RU" sz="1400" spc="-10" dirty="0">
                <a:latin typeface="Calibri"/>
                <a:cs typeface="Calibri"/>
              </a:rPr>
              <a:t>, </a:t>
            </a:r>
            <a:r>
              <a:rPr lang="ru-RU" sz="1400" spc="-10" dirty="0" err="1">
                <a:latin typeface="Calibri"/>
                <a:cs typeface="Calibri"/>
              </a:rPr>
              <a:t>сол</a:t>
            </a:r>
            <a:r>
              <a:rPr lang="ru-RU" sz="1400" spc="-10" dirty="0">
                <a:latin typeface="Calibri"/>
                <a:cs typeface="Calibri"/>
              </a:rPr>
              <a:t> </a:t>
            </a:r>
            <a:r>
              <a:rPr lang="ru-RU" sz="1400" spc="-10" dirty="0" err="1">
                <a:latin typeface="Calibri"/>
                <a:cs typeface="Calibri"/>
              </a:rPr>
              <a:t>себепті</a:t>
            </a:r>
            <a:r>
              <a:rPr lang="ru-RU" sz="1400" spc="-10" dirty="0">
                <a:latin typeface="Calibri"/>
                <a:cs typeface="Calibri"/>
              </a:rPr>
              <a:t> </a:t>
            </a:r>
            <a:r>
              <a:rPr lang="ru-RU" sz="1400" spc="-10" dirty="0" err="1">
                <a:solidFill>
                  <a:srgbClr val="FF0000"/>
                </a:solidFill>
                <a:latin typeface="Calibri"/>
                <a:cs typeface="Calibri"/>
              </a:rPr>
              <a:t>электрофилді</a:t>
            </a:r>
            <a:r>
              <a:rPr lang="ru-RU" sz="1400" spc="-10" dirty="0">
                <a:solidFill>
                  <a:srgbClr val="FF0000"/>
                </a:solidFill>
                <a:latin typeface="Calibri"/>
                <a:cs typeface="Calibri"/>
              </a:rPr>
              <a:t> </a:t>
            </a:r>
            <a:r>
              <a:rPr lang="ru-RU" sz="1400" spc="-10" dirty="0" err="1">
                <a:solidFill>
                  <a:srgbClr val="FF0000"/>
                </a:solidFill>
                <a:latin typeface="Calibri"/>
                <a:cs typeface="Calibri"/>
              </a:rPr>
              <a:t>алмастыру</a:t>
            </a:r>
            <a:r>
              <a:rPr lang="ru-RU" sz="1400" spc="-10" dirty="0">
                <a:solidFill>
                  <a:srgbClr val="FF0000"/>
                </a:solidFill>
                <a:latin typeface="Calibri"/>
                <a:cs typeface="Calibri"/>
              </a:rPr>
              <a:t> </a:t>
            </a:r>
            <a:r>
              <a:rPr lang="ru-RU" sz="1400" spc="-10" dirty="0" err="1">
                <a:solidFill>
                  <a:srgbClr val="FF0000"/>
                </a:solidFill>
                <a:latin typeface="Calibri"/>
                <a:cs typeface="Calibri"/>
              </a:rPr>
              <a:t>реакциялары</a:t>
            </a:r>
            <a:r>
              <a:rPr lang="ru-RU" sz="1400" spc="-10" dirty="0">
                <a:solidFill>
                  <a:srgbClr val="FF0000"/>
                </a:solidFill>
                <a:latin typeface="Calibri"/>
                <a:cs typeface="Calibri"/>
              </a:rPr>
              <a:t> </a:t>
            </a:r>
            <a:r>
              <a:rPr lang="ru-RU" sz="1400" spc="-10" dirty="0">
                <a:latin typeface="Calibri"/>
                <a:cs typeface="Calibri"/>
              </a:rPr>
              <a:t>осы позиция </a:t>
            </a:r>
            <a:r>
              <a:rPr lang="ru-RU" sz="1400" spc="-10" dirty="0" err="1">
                <a:latin typeface="Calibri"/>
                <a:cs typeface="Calibri"/>
              </a:rPr>
              <a:t>бойынша</a:t>
            </a:r>
            <a:r>
              <a:rPr lang="ru-RU" sz="1400" spc="-10" dirty="0">
                <a:latin typeface="Calibri"/>
                <a:cs typeface="Calibri"/>
              </a:rPr>
              <a:t> </a:t>
            </a:r>
            <a:r>
              <a:rPr lang="ru-RU" sz="1400" spc="-10" dirty="0" err="1">
                <a:latin typeface="Calibri"/>
                <a:cs typeface="Calibri"/>
              </a:rPr>
              <a:t>жүреді</a:t>
            </a:r>
            <a:r>
              <a:rPr lang="ru-RU" sz="1400" spc="-10" dirty="0">
                <a:latin typeface="Calibri"/>
                <a:cs typeface="Calibri"/>
              </a:rPr>
              <a:t>.</a:t>
            </a:r>
            <a:endParaRPr sz="1400" dirty="0">
              <a:latin typeface="Calibri"/>
              <a:cs typeface="Calibri"/>
            </a:endParaRPr>
          </a:p>
        </p:txBody>
      </p:sp>
      <p:sp>
        <p:nvSpPr>
          <p:cNvPr id="10" name="object 10"/>
          <p:cNvSpPr txBox="1">
            <a:spLocks noGrp="1"/>
          </p:cNvSpPr>
          <p:nvPr>
            <p:ph type="title"/>
          </p:nvPr>
        </p:nvSpPr>
        <p:spPr>
          <a:xfrm>
            <a:off x="239369" y="103377"/>
            <a:ext cx="6699250" cy="406521"/>
          </a:xfrm>
          <a:prstGeom prst="rect">
            <a:avLst/>
          </a:prstGeom>
        </p:spPr>
        <p:txBody>
          <a:bodyPr vert="horz" wrap="square" lIns="0" tIns="158749" rIns="0" bIns="0" rtlCol="0">
            <a:spAutoFit/>
          </a:bodyPr>
          <a:lstStyle/>
          <a:p>
            <a:pPr marL="1863725">
              <a:lnSpc>
                <a:spcPct val="100000"/>
              </a:lnSpc>
              <a:spcBef>
                <a:spcPts val="105"/>
              </a:spcBef>
            </a:pPr>
            <a:r>
              <a:rPr sz="1600" dirty="0">
                <a:solidFill>
                  <a:srgbClr val="FF0000"/>
                </a:solidFill>
              </a:rPr>
              <a:t>ХИМИ</a:t>
            </a:r>
            <a:r>
              <a:rPr lang="kk-KZ" sz="1600" dirty="0">
                <a:solidFill>
                  <a:srgbClr val="FF0000"/>
                </a:solidFill>
              </a:rPr>
              <a:t>ЯЛЫҚ ҚАСИЕТТЕР</a:t>
            </a:r>
            <a:endParaRPr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92248" y="204596"/>
            <a:ext cx="291465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70C0"/>
                </a:solidFill>
                <a:latin typeface="Calibri"/>
                <a:cs typeface="Calibri"/>
              </a:rPr>
              <a:t>Электрофильное</a:t>
            </a:r>
            <a:r>
              <a:rPr sz="1800" b="1" spc="-65" dirty="0">
                <a:solidFill>
                  <a:srgbClr val="0070C0"/>
                </a:solidFill>
                <a:latin typeface="Calibri"/>
                <a:cs typeface="Calibri"/>
              </a:rPr>
              <a:t> </a:t>
            </a:r>
            <a:r>
              <a:rPr sz="1800" b="1" spc="-10" dirty="0">
                <a:solidFill>
                  <a:srgbClr val="0070C0"/>
                </a:solidFill>
                <a:latin typeface="Calibri"/>
                <a:cs typeface="Calibri"/>
              </a:rPr>
              <a:t>замещение</a:t>
            </a:r>
            <a:endParaRPr sz="1800" dirty="0">
              <a:solidFill>
                <a:srgbClr val="0070C0"/>
              </a:solidFill>
              <a:latin typeface="Calibri"/>
              <a:cs typeface="Calibri"/>
            </a:endParaRPr>
          </a:p>
        </p:txBody>
      </p:sp>
      <p:pic>
        <p:nvPicPr>
          <p:cNvPr id="3" name="object 3"/>
          <p:cNvPicPr/>
          <p:nvPr/>
        </p:nvPicPr>
        <p:blipFill rotWithShape="1">
          <a:blip r:embed="rId2" cstate="print"/>
          <a:srcRect l="26223"/>
          <a:stretch/>
        </p:blipFill>
        <p:spPr>
          <a:xfrm>
            <a:off x="2221765" y="1111810"/>
            <a:ext cx="4742181" cy="2962946"/>
          </a:xfrm>
          <a:prstGeom prst="rect">
            <a:avLst/>
          </a:prstGeom>
        </p:spPr>
      </p:pic>
      <p:sp>
        <p:nvSpPr>
          <p:cNvPr id="6" name="Овал 5"/>
          <p:cNvSpPr/>
          <p:nvPr/>
        </p:nvSpPr>
        <p:spPr>
          <a:xfrm>
            <a:off x="368838" y="1127125"/>
            <a:ext cx="1692315" cy="6096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70C0"/>
              </a:solidFill>
            </a:endParaRPr>
          </a:p>
        </p:txBody>
      </p:sp>
      <p:sp>
        <p:nvSpPr>
          <p:cNvPr id="4" name="Прямоугольник 3"/>
          <p:cNvSpPr/>
          <p:nvPr/>
        </p:nvSpPr>
        <p:spPr>
          <a:xfrm>
            <a:off x="368838" y="1293425"/>
            <a:ext cx="1816524" cy="276999"/>
          </a:xfrm>
          <a:prstGeom prst="rect">
            <a:avLst/>
          </a:prstGeom>
          <a:noFill/>
        </p:spPr>
        <p:txBody>
          <a:bodyPr wrap="none" lIns="91440" tIns="45720" rIns="91440" bIns="45720">
            <a:spAutoFit/>
          </a:bodyPr>
          <a:lstStyle/>
          <a:p>
            <a:pPr algn="ctr"/>
            <a:r>
              <a:rPr lang="en-US" sz="1200" b="1" cap="none" spc="0" dirty="0">
                <a:ln w="0"/>
                <a:solidFill>
                  <a:srgbClr val="0070C0"/>
                </a:solidFill>
              </a:rPr>
              <a:t>2-</a:t>
            </a:r>
            <a:r>
              <a:rPr lang="kk-KZ" sz="1200" b="1" cap="none" spc="0" dirty="0">
                <a:ln w="0"/>
                <a:solidFill>
                  <a:srgbClr val="0070C0"/>
                </a:solidFill>
              </a:rPr>
              <a:t>позицияға шабуыл </a:t>
            </a:r>
            <a:endParaRPr lang="ru-RU" sz="1200" b="1" cap="none" spc="0" dirty="0">
              <a:ln w="0"/>
              <a:solidFill>
                <a:srgbClr val="0070C0"/>
              </a:solidFill>
            </a:endParaRPr>
          </a:p>
        </p:txBody>
      </p:sp>
      <p:sp>
        <p:nvSpPr>
          <p:cNvPr id="5" name="Прямоугольник 4"/>
          <p:cNvSpPr/>
          <p:nvPr/>
        </p:nvSpPr>
        <p:spPr>
          <a:xfrm>
            <a:off x="299933" y="3260725"/>
            <a:ext cx="1816524" cy="276999"/>
          </a:xfrm>
          <a:prstGeom prst="rect">
            <a:avLst/>
          </a:prstGeom>
          <a:noFill/>
        </p:spPr>
        <p:txBody>
          <a:bodyPr wrap="none" lIns="91440" tIns="45720" rIns="91440" bIns="45720">
            <a:spAutoFit/>
          </a:bodyPr>
          <a:lstStyle/>
          <a:p>
            <a:pPr algn="ctr"/>
            <a:r>
              <a:rPr lang="kk-KZ" sz="1200" b="1" dirty="0">
                <a:ln w="0"/>
                <a:solidFill>
                  <a:srgbClr val="0070C0"/>
                </a:solidFill>
              </a:rPr>
              <a:t>3</a:t>
            </a:r>
            <a:r>
              <a:rPr lang="en-US" sz="1200" b="1" cap="none" spc="0" dirty="0">
                <a:ln w="0"/>
                <a:solidFill>
                  <a:srgbClr val="0070C0"/>
                </a:solidFill>
              </a:rPr>
              <a:t>-</a:t>
            </a:r>
            <a:r>
              <a:rPr lang="kk-KZ" sz="1200" b="1" cap="none" spc="0" dirty="0">
                <a:ln w="0"/>
                <a:solidFill>
                  <a:srgbClr val="0070C0"/>
                </a:solidFill>
              </a:rPr>
              <a:t>позицияға шабуыл </a:t>
            </a:r>
            <a:endParaRPr lang="ru-RU" sz="1200" b="1" cap="none" spc="0" dirty="0">
              <a:ln w="0"/>
              <a:solidFill>
                <a:srgbClr val="0070C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22504" y="139781"/>
            <a:ext cx="4378325" cy="4917440"/>
            <a:chOff x="222504" y="139781"/>
            <a:chExt cx="4378325" cy="4917440"/>
          </a:xfrm>
        </p:grpSpPr>
        <p:pic>
          <p:nvPicPr>
            <p:cNvPr id="3" name="object 3"/>
            <p:cNvPicPr/>
            <p:nvPr/>
          </p:nvPicPr>
          <p:blipFill>
            <a:blip r:embed="rId2" cstate="print"/>
            <a:stretch>
              <a:fillRect/>
            </a:stretch>
          </p:blipFill>
          <p:spPr>
            <a:xfrm>
              <a:off x="772162" y="139781"/>
              <a:ext cx="3828453" cy="4349922"/>
            </a:xfrm>
            <a:prstGeom prst="rect">
              <a:avLst/>
            </a:prstGeom>
          </p:spPr>
        </p:pic>
        <p:pic>
          <p:nvPicPr>
            <p:cNvPr id="4" name="object 4"/>
            <p:cNvPicPr/>
            <p:nvPr/>
          </p:nvPicPr>
          <p:blipFill>
            <a:blip r:embed="rId3" cstate="print"/>
            <a:stretch>
              <a:fillRect/>
            </a:stretch>
          </p:blipFill>
          <p:spPr>
            <a:xfrm>
              <a:off x="222504" y="4233672"/>
              <a:ext cx="4322064" cy="822960"/>
            </a:xfrm>
            <a:prstGeom prst="rect">
              <a:avLst/>
            </a:prstGeom>
          </p:spPr>
        </p:pic>
      </p:grpSp>
      <p:pic>
        <p:nvPicPr>
          <p:cNvPr id="5" name="object 5"/>
          <p:cNvPicPr/>
          <p:nvPr/>
        </p:nvPicPr>
        <p:blipFill>
          <a:blip r:embed="rId4" cstate="print"/>
          <a:stretch>
            <a:fillRect/>
          </a:stretch>
        </p:blipFill>
        <p:spPr>
          <a:xfrm>
            <a:off x="5019040" y="1002767"/>
            <a:ext cx="3511296" cy="39004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457201" y="365125"/>
            <a:ext cx="6248400" cy="3613169"/>
          </a:xfrm>
          <a:prstGeom prst="rect">
            <a:avLst/>
          </a:prstGeom>
        </p:spPr>
        <p:txBody>
          <a:bodyPr vert="horz" wrap="square" lIns="0" tIns="12065" rIns="0" bIns="0" rtlCol="0">
            <a:spAutoFit/>
          </a:bodyPr>
          <a:lstStyle/>
          <a:p>
            <a:pPr algn="just"/>
            <a:r>
              <a:rPr u="sng" spc="-20" dirty="0" err="1">
                <a:solidFill>
                  <a:srgbClr val="0070C0"/>
                </a:solidFill>
                <a:uFill>
                  <a:solidFill>
                    <a:srgbClr val="0033CC"/>
                  </a:solidFill>
                </a:uFill>
              </a:rPr>
              <a:t>Гетероцикл</a:t>
            </a:r>
            <a:r>
              <a:rPr lang="ru-RU" u="sng" spc="-20" dirty="0" err="1">
                <a:solidFill>
                  <a:srgbClr val="0070C0"/>
                </a:solidFill>
                <a:uFill>
                  <a:solidFill>
                    <a:srgbClr val="0033CC"/>
                  </a:solidFill>
                </a:uFill>
              </a:rPr>
              <a:t>ды</a:t>
            </a:r>
            <a:r>
              <a:rPr lang="ru-RU" u="sng" spc="-20" dirty="0">
                <a:solidFill>
                  <a:srgbClr val="0070C0"/>
                </a:solidFill>
                <a:uFill>
                  <a:solidFill>
                    <a:srgbClr val="0033CC"/>
                  </a:solidFill>
                </a:uFill>
              </a:rPr>
              <a:t> </a:t>
            </a:r>
            <a:r>
              <a:rPr lang="kk-KZ" u="sng" spc="-20" dirty="0">
                <a:solidFill>
                  <a:srgbClr val="0070C0"/>
                </a:solidFill>
                <a:uFill>
                  <a:solidFill>
                    <a:srgbClr val="0033CC"/>
                  </a:solidFill>
                </a:uFill>
              </a:rPr>
              <a:t>қосылыстар </a:t>
            </a:r>
            <a:r>
              <a:rPr spc="-10" dirty="0">
                <a:solidFill>
                  <a:srgbClr val="0070C0"/>
                </a:solidFill>
              </a:rPr>
              <a:t> </a:t>
            </a:r>
            <a:r>
              <a:rPr b="0" spc="-50" dirty="0">
                <a:solidFill>
                  <a:srgbClr val="000000"/>
                </a:solidFill>
                <a:latin typeface="Calibri"/>
                <a:cs typeface="Calibri"/>
              </a:rPr>
              <a:t>—</a:t>
            </a:r>
            <a:r>
              <a:rPr lang="kk-KZ" dirty="0"/>
              <a:t> </a:t>
            </a:r>
            <a:r>
              <a:rPr lang="ru-RU" b="0" dirty="0" err="1">
                <a:solidFill>
                  <a:schemeClr val="tx1"/>
                </a:solidFill>
              </a:rPr>
              <a:t>сақиналы</a:t>
            </a:r>
            <a:r>
              <a:rPr lang="ru-RU" b="0" dirty="0">
                <a:solidFill>
                  <a:schemeClr val="tx1"/>
                </a:solidFill>
              </a:rPr>
              <a:t> </a:t>
            </a:r>
            <a:r>
              <a:rPr lang="ru-RU" b="0" dirty="0" err="1">
                <a:solidFill>
                  <a:schemeClr val="tx1"/>
                </a:solidFill>
              </a:rPr>
              <a:t>молекулалар</a:t>
            </a:r>
            <a:r>
              <a:rPr lang="ru-RU" b="0" dirty="0">
                <a:solidFill>
                  <a:schemeClr val="tx1"/>
                </a:solidFill>
              </a:rPr>
              <a:t>, </a:t>
            </a:r>
            <a:r>
              <a:rPr lang="ru-RU" b="0" dirty="0" err="1">
                <a:solidFill>
                  <a:schemeClr val="tx1"/>
                </a:solidFill>
              </a:rPr>
              <a:t>сақина</a:t>
            </a:r>
            <a:r>
              <a:rPr lang="ru-RU" b="0" dirty="0">
                <a:solidFill>
                  <a:schemeClr val="tx1"/>
                </a:solidFill>
              </a:rPr>
              <a:t> </a:t>
            </a:r>
            <a:r>
              <a:rPr lang="ru-RU" b="0" dirty="0" err="1">
                <a:solidFill>
                  <a:schemeClr val="tx1"/>
                </a:solidFill>
              </a:rPr>
              <a:t>құрамында</a:t>
            </a:r>
            <a:r>
              <a:rPr lang="ru-RU" b="0" dirty="0">
                <a:solidFill>
                  <a:schemeClr val="tx1"/>
                </a:solidFill>
              </a:rPr>
              <a:t> </a:t>
            </a:r>
            <a:r>
              <a:rPr lang="ru-RU" b="0" dirty="0" err="1">
                <a:solidFill>
                  <a:schemeClr val="tx1"/>
                </a:solidFill>
              </a:rPr>
              <a:t>көміртек</a:t>
            </a:r>
            <a:r>
              <a:rPr lang="ru-RU" b="0" dirty="0">
                <a:solidFill>
                  <a:schemeClr val="tx1"/>
                </a:solidFill>
              </a:rPr>
              <a:t> </a:t>
            </a:r>
            <a:r>
              <a:rPr lang="ru-RU" b="0" dirty="0" err="1">
                <a:solidFill>
                  <a:schemeClr val="tx1"/>
                </a:solidFill>
              </a:rPr>
              <a:t>атомынан</a:t>
            </a:r>
            <a:r>
              <a:rPr lang="ru-RU" b="0" dirty="0">
                <a:solidFill>
                  <a:schemeClr val="tx1"/>
                </a:solidFill>
              </a:rPr>
              <a:t> </a:t>
            </a:r>
            <a:r>
              <a:rPr lang="ru-RU" b="0" dirty="0" err="1">
                <a:solidFill>
                  <a:schemeClr val="tx1"/>
                </a:solidFill>
              </a:rPr>
              <a:t>өзге</a:t>
            </a:r>
            <a:r>
              <a:rPr lang="ru-RU" b="0" dirty="0">
                <a:solidFill>
                  <a:schemeClr val="tx1"/>
                </a:solidFill>
              </a:rPr>
              <a:t> </a:t>
            </a:r>
            <a:r>
              <a:rPr lang="ru-RU" b="0" dirty="0" err="1">
                <a:solidFill>
                  <a:schemeClr val="tx1"/>
                </a:solidFill>
              </a:rPr>
              <a:t>бір</a:t>
            </a:r>
            <a:r>
              <a:rPr lang="ru-RU" b="0" dirty="0">
                <a:solidFill>
                  <a:schemeClr val="tx1"/>
                </a:solidFill>
              </a:rPr>
              <a:t> </a:t>
            </a:r>
            <a:r>
              <a:rPr lang="ru-RU" b="0" dirty="0" err="1">
                <a:solidFill>
                  <a:schemeClr val="tx1"/>
                </a:solidFill>
              </a:rPr>
              <a:t>немесе</a:t>
            </a:r>
            <a:r>
              <a:rPr lang="ru-RU" b="0" dirty="0">
                <a:solidFill>
                  <a:schemeClr val="tx1"/>
                </a:solidFill>
              </a:rPr>
              <a:t> </a:t>
            </a:r>
            <a:r>
              <a:rPr lang="ru-RU" b="0" dirty="0" err="1">
                <a:solidFill>
                  <a:schemeClr val="tx1"/>
                </a:solidFill>
              </a:rPr>
              <a:t>бірнеше</a:t>
            </a:r>
            <a:r>
              <a:rPr lang="ru-RU" b="0" dirty="0">
                <a:solidFill>
                  <a:schemeClr val="tx1"/>
                </a:solidFill>
              </a:rPr>
              <a:t> </a:t>
            </a:r>
            <a:r>
              <a:rPr lang="ru-RU" b="0" dirty="0" err="1">
                <a:solidFill>
                  <a:schemeClr val="tx1"/>
                </a:solidFill>
              </a:rPr>
              <a:t>гетероатомы</a:t>
            </a:r>
            <a:r>
              <a:rPr lang="ru-RU" b="0" dirty="0">
                <a:solidFill>
                  <a:schemeClr val="tx1"/>
                </a:solidFill>
              </a:rPr>
              <a:t> (</a:t>
            </a:r>
            <a:r>
              <a:rPr lang="en-US" dirty="0">
                <a:solidFill>
                  <a:srgbClr val="38761D"/>
                </a:solidFill>
              </a:rPr>
              <a:t>N,O,</a:t>
            </a:r>
            <a:r>
              <a:rPr lang="en-US" spc="-50" dirty="0">
                <a:solidFill>
                  <a:srgbClr val="38761D"/>
                </a:solidFill>
              </a:rPr>
              <a:t>S</a:t>
            </a:r>
            <a:r>
              <a:rPr lang="en-US" dirty="0">
                <a:solidFill>
                  <a:srgbClr val="38761D"/>
                </a:solidFill>
              </a:rPr>
              <a:t> </a:t>
            </a:r>
            <a:r>
              <a:rPr lang="ru-RU" dirty="0" err="1">
                <a:solidFill>
                  <a:srgbClr val="38761D"/>
                </a:solidFill>
              </a:rPr>
              <a:t>т.б</a:t>
            </a:r>
            <a:r>
              <a:rPr lang="ru-RU" dirty="0">
                <a:solidFill>
                  <a:srgbClr val="38761D"/>
                </a:solidFill>
              </a:rPr>
              <a:t>.) </a:t>
            </a:r>
            <a:r>
              <a:rPr lang="ru-RU" b="0" dirty="0">
                <a:solidFill>
                  <a:schemeClr val="tx1"/>
                </a:solidFill>
              </a:rPr>
              <a:t>бар </a:t>
            </a:r>
            <a:r>
              <a:rPr lang="ru-RU" b="0" dirty="0" err="1">
                <a:solidFill>
                  <a:schemeClr val="tx1"/>
                </a:solidFill>
              </a:rPr>
              <a:t>органикалық</a:t>
            </a:r>
            <a:r>
              <a:rPr lang="ru-RU" b="0" dirty="0">
                <a:solidFill>
                  <a:schemeClr val="tx1"/>
                </a:solidFill>
              </a:rPr>
              <a:t> </a:t>
            </a:r>
            <a:r>
              <a:rPr lang="ru-RU" b="0" dirty="0" err="1">
                <a:solidFill>
                  <a:schemeClr val="tx1"/>
                </a:solidFill>
              </a:rPr>
              <a:t>қосылыстар</a:t>
            </a:r>
            <a:r>
              <a:rPr lang="ru-RU" b="0" dirty="0">
                <a:solidFill>
                  <a:schemeClr val="tx1"/>
                </a:solidFill>
              </a:rPr>
              <a:t>.</a:t>
            </a:r>
            <a:br>
              <a:rPr lang="ru-RU" b="0" dirty="0">
                <a:solidFill>
                  <a:schemeClr val="tx1"/>
                </a:solidFill>
              </a:rPr>
            </a:br>
            <a:br>
              <a:rPr lang="ru-RU" b="0" dirty="0">
                <a:solidFill>
                  <a:schemeClr val="tx1"/>
                </a:solidFill>
              </a:rPr>
            </a:br>
            <a:r>
              <a:rPr lang="ru-RU" b="0" dirty="0" err="1">
                <a:solidFill>
                  <a:schemeClr val="tx1"/>
                </a:solidFill>
              </a:rPr>
              <a:t>Гетероциклді</a:t>
            </a:r>
            <a:r>
              <a:rPr lang="ru-RU" b="0" dirty="0">
                <a:solidFill>
                  <a:schemeClr val="tx1"/>
                </a:solidFill>
              </a:rPr>
              <a:t> </a:t>
            </a:r>
            <a:r>
              <a:rPr lang="ru-RU" b="0" dirty="0" err="1">
                <a:solidFill>
                  <a:schemeClr val="tx1"/>
                </a:solidFill>
              </a:rPr>
              <a:t>қосылыстардың</a:t>
            </a:r>
            <a:r>
              <a:rPr lang="ru-RU" b="0" dirty="0">
                <a:solidFill>
                  <a:schemeClr val="tx1"/>
                </a:solidFill>
              </a:rPr>
              <a:t> </a:t>
            </a:r>
            <a:r>
              <a:rPr lang="ru-RU" b="0" dirty="0" err="1">
                <a:solidFill>
                  <a:schemeClr val="tx1"/>
                </a:solidFill>
              </a:rPr>
              <a:t>негізгі</a:t>
            </a:r>
            <a:r>
              <a:rPr lang="ru-RU" b="0" dirty="0">
                <a:solidFill>
                  <a:schemeClr val="tx1"/>
                </a:solidFill>
              </a:rPr>
              <a:t> </a:t>
            </a:r>
            <a:r>
              <a:rPr lang="ru-RU" b="0" dirty="0" err="1">
                <a:solidFill>
                  <a:schemeClr val="tx1"/>
                </a:solidFill>
              </a:rPr>
              <a:t>классын</a:t>
            </a:r>
            <a:r>
              <a:rPr lang="ru-RU" b="0" dirty="0">
                <a:solidFill>
                  <a:schemeClr val="tx1"/>
                </a:solidFill>
              </a:rPr>
              <a:t> </a:t>
            </a:r>
            <a:r>
              <a:rPr lang="ru-RU" dirty="0">
                <a:solidFill>
                  <a:schemeClr val="tx1"/>
                </a:solidFill>
              </a:rPr>
              <a:t>бес</a:t>
            </a:r>
            <a:r>
              <a:rPr lang="ru-RU" b="0" dirty="0">
                <a:solidFill>
                  <a:schemeClr val="tx1"/>
                </a:solidFill>
              </a:rPr>
              <a:t> </a:t>
            </a:r>
            <a:r>
              <a:rPr lang="ru-RU" b="0" dirty="0" err="1">
                <a:solidFill>
                  <a:schemeClr val="tx1"/>
                </a:solidFill>
              </a:rPr>
              <a:t>және</a:t>
            </a:r>
            <a:r>
              <a:rPr lang="ru-RU" b="0" dirty="0">
                <a:solidFill>
                  <a:schemeClr val="tx1"/>
                </a:solidFill>
              </a:rPr>
              <a:t> </a:t>
            </a:r>
            <a:r>
              <a:rPr lang="ru-RU" dirty="0" err="1">
                <a:solidFill>
                  <a:schemeClr val="tx1"/>
                </a:solidFill>
              </a:rPr>
              <a:t>алтымүшелі</a:t>
            </a:r>
            <a:r>
              <a:rPr lang="ru-RU" b="0" dirty="0">
                <a:solidFill>
                  <a:schemeClr val="tx1"/>
                </a:solidFill>
              </a:rPr>
              <a:t> </a:t>
            </a:r>
            <a:r>
              <a:rPr lang="ru-RU" b="0" dirty="0" err="1">
                <a:solidFill>
                  <a:schemeClr val="tx1"/>
                </a:solidFill>
              </a:rPr>
              <a:t>гетероцилді</a:t>
            </a:r>
            <a:r>
              <a:rPr lang="ru-RU" b="0" dirty="0">
                <a:solidFill>
                  <a:schemeClr val="tx1"/>
                </a:solidFill>
              </a:rPr>
              <a:t> </a:t>
            </a:r>
            <a:r>
              <a:rPr lang="ru-RU" b="0" dirty="0" err="1">
                <a:solidFill>
                  <a:schemeClr val="tx1"/>
                </a:solidFill>
              </a:rPr>
              <a:t>қосылыстар</a:t>
            </a:r>
            <a:r>
              <a:rPr lang="ru-RU" b="0" dirty="0">
                <a:solidFill>
                  <a:schemeClr val="tx1"/>
                </a:solidFill>
              </a:rPr>
              <a:t> </a:t>
            </a:r>
            <a:r>
              <a:rPr lang="ru-RU" b="0" dirty="0" err="1">
                <a:solidFill>
                  <a:schemeClr val="tx1"/>
                </a:solidFill>
              </a:rPr>
              <a:t>құрайды</a:t>
            </a:r>
            <a:r>
              <a:rPr lang="ru-RU" b="0" dirty="0">
                <a:solidFill>
                  <a:schemeClr val="tx1"/>
                </a:solidFill>
              </a:rPr>
              <a:t>. </a:t>
            </a:r>
            <a:br>
              <a:rPr lang="ru-RU" b="0" dirty="0">
                <a:solidFill>
                  <a:schemeClr val="tx1"/>
                </a:solidFill>
              </a:rPr>
            </a:br>
            <a:br>
              <a:rPr lang="ru-RU" b="0" dirty="0">
                <a:solidFill>
                  <a:schemeClr val="tx1"/>
                </a:solidFill>
              </a:rPr>
            </a:br>
            <a:r>
              <a:rPr lang="ru-RU" b="0" dirty="0" err="1">
                <a:solidFill>
                  <a:schemeClr val="tx1"/>
                </a:solidFill>
              </a:rPr>
              <a:t>Гетероциклді</a:t>
            </a:r>
            <a:r>
              <a:rPr lang="ru-RU" b="0" dirty="0">
                <a:solidFill>
                  <a:schemeClr val="tx1"/>
                </a:solidFill>
              </a:rPr>
              <a:t> </a:t>
            </a:r>
            <a:r>
              <a:rPr lang="ru-RU" b="0" dirty="0" err="1">
                <a:solidFill>
                  <a:schemeClr val="tx1"/>
                </a:solidFill>
              </a:rPr>
              <a:t>қосылыстар</a:t>
            </a:r>
            <a:r>
              <a:rPr lang="ru-RU" b="0" dirty="0">
                <a:solidFill>
                  <a:schemeClr val="tx1"/>
                </a:solidFill>
              </a:rPr>
              <a:t> </a:t>
            </a:r>
            <a:r>
              <a:rPr lang="ru-RU" b="0" dirty="0" err="1">
                <a:solidFill>
                  <a:schemeClr val="tx1"/>
                </a:solidFill>
              </a:rPr>
              <a:t>табиғатта</a:t>
            </a:r>
            <a:r>
              <a:rPr lang="ru-RU" b="0" dirty="0">
                <a:solidFill>
                  <a:schemeClr val="tx1"/>
                </a:solidFill>
              </a:rPr>
              <a:t> </a:t>
            </a:r>
            <a:r>
              <a:rPr lang="ru-RU" b="0" dirty="0" err="1">
                <a:solidFill>
                  <a:schemeClr val="tx1"/>
                </a:solidFill>
              </a:rPr>
              <a:t>көп</a:t>
            </a:r>
            <a:r>
              <a:rPr lang="ru-RU" b="0" dirty="0">
                <a:solidFill>
                  <a:schemeClr val="tx1"/>
                </a:solidFill>
              </a:rPr>
              <a:t> </a:t>
            </a:r>
            <a:r>
              <a:rPr lang="ru-RU" b="0" dirty="0" err="1">
                <a:solidFill>
                  <a:schemeClr val="tx1"/>
                </a:solidFill>
              </a:rPr>
              <a:t>таралған</a:t>
            </a:r>
            <a:r>
              <a:rPr lang="ru-RU" b="0" dirty="0">
                <a:solidFill>
                  <a:schemeClr val="tx1"/>
                </a:solidFill>
              </a:rPr>
              <a:t> (</a:t>
            </a:r>
            <a:r>
              <a:rPr lang="ru-RU" b="0" dirty="0" err="1">
                <a:solidFill>
                  <a:schemeClr val="tx1"/>
                </a:solidFill>
              </a:rPr>
              <a:t>дәруміндер</a:t>
            </a:r>
            <a:r>
              <a:rPr lang="ru-RU" b="0" dirty="0">
                <a:solidFill>
                  <a:schemeClr val="tx1"/>
                </a:solidFill>
              </a:rPr>
              <a:t>, </a:t>
            </a:r>
            <a:r>
              <a:rPr lang="ru-RU" b="0" dirty="0" err="1">
                <a:solidFill>
                  <a:schemeClr val="tx1"/>
                </a:solidFill>
              </a:rPr>
              <a:t>алкалоидтар</a:t>
            </a:r>
            <a:r>
              <a:rPr lang="ru-RU" b="0" dirty="0">
                <a:solidFill>
                  <a:schemeClr val="tx1"/>
                </a:solidFill>
              </a:rPr>
              <a:t>, </a:t>
            </a:r>
            <a:r>
              <a:rPr lang="ru-RU" b="0" dirty="0" err="1">
                <a:solidFill>
                  <a:schemeClr val="tx1"/>
                </a:solidFill>
              </a:rPr>
              <a:t>пигменттер</a:t>
            </a:r>
            <a:r>
              <a:rPr lang="ru-RU" b="0" dirty="0">
                <a:solidFill>
                  <a:schemeClr val="tx1"/>
                </a:solidFill>
              </a:rPr>
              <a:t> </a:t>
            </a:r>
            <a:r>
              <a:rPr lang="ru-RU" b="0" dirty="0" err="1">
                <a:solidFill>
                  <a:schemeClr val="tx1"/>
                </a:solidFill>
              </a:rPr>
              <a:t>т.б</a:t>
            </a:r>
            <a:r>
              <a:rPr lang="ru-RU" b="0" dirty="0">
                <a:solidFill>
                  <a:schemeClr val="tx1"/>
                </a:solidFill>
              </a:rPr>
              <a:t>.). </a:t>
            </a:r>
            <a:r>
              <a:rPr lang="ru-RU" b="0" dirty="0" err="1">
                <a:solidFill>
                  <a:schemeClr val="tx1"/>
                </a:solidFill>
              </a:rPr>
              <a:t>Азотты</a:t>
            </a:r>
            <a:r>
              <a:rPr lang="ru-RU" b="0" dirty="0">
                <a:solidFill>
                  <a:schemeClr val="tx1"/>
                </a:solidFill>
              </a:rPr>
              <a:t> </a:t>
            </a:r>
            <a:r>
              <a:rPr lang="ru-RU" b="0" dirty="0" err="1">
                <a:solidFill>
                  <a:schemeClr val="tx1"/>
                </a:solidFill>
              </a:rPr>
              <a:t>гетероциклді</a:t>
            </a:r>
            <a:r>
              <a:rPr lang="ru-RU" b="0" dirty="0">
                <a:solidFill>
                  <a:schemeClr val="tx1"/>
                </a:solidFill>
              </a:rPr>
              <a:t> </a:t>
            </a:r>
            <a:r>
              <a:rPr lang="ru-RU" b="0" dirty="0" err="1">
                <a:solidFill>
                  <a:schemeClr val="tx1"/>
                </a:solidFill>
              </a:rPr>
              <a:t>қосылыстардың</a:t>
            </a:r>
            <a:r>
              <a:rPr lang="ru-RU" b="0" dirty="0">
                <a:solidFill>
                  <a:schemeClr val="tx1"/>
                </a:solidFill>
              </a:rPr>
              <a:t> </a:t>
            </a:r>
            <a:r>
              <a:rPr lang="ru-RU" b="0" dirty="0" err="1">
                <a:solidFill>
                  <a:schemeClr val="tx1"/>
                </a:solidFill>
              </a:rPr>
              <a:t>биологиялық</a:t>
            </a:r>
            <a:r>
              <a:rPr lang="ru-RU" b="0" dirty="0">
                <a:solidFill>
                  <a:schemeClr val="tx1"/>
                </a:solidFill>
              </a:rPr>
              <a:t> </a:t>
            </a:r>
            <a:r>
              <a:rPr lang="ru-RU" b="0" dirty="0" err="1">
                <a:solidFill>
                  <a:schemeClr val="tx1"/>
                </a:solidFill>
              </a:rPr>
              <a:t>процестерде</a:t>
            </a:r>
            <a:r>
              <a:rPr lang="ru-RU" b="0" dirty="0">
                <a:solidFill>
                  <a:schemeClr val="tx1"/>
                </a:solidFill>
              </a:rPr>
              <a:t> </a:t>
            </a:r>
            <a:r>
              <a:rPr lang="ru-RU" b="0" dirty="0" err="1">
                <a:solidFill>
                  <a:schemeClr val="tx1"/>
                </a:solidFill>
              </a:rPr>
              <a:t>маңызы</a:t>
            </a:r>
            <a:r>
              <a:rPr lang="ru-RU" b="0" dirty="0">
                <a:solidFill>
                  <a:schemeClr val="tx1"/>
                </a:solidFill>
              </a:rPr>
              <a:t> </a:t>
            </a:r>
            <a:r>
              <a:rPr lang="ru-RU" b="0" dirty="0" err="1">
                <a:solidFill>
                  <a:schemeClr val="tx1"/>
                </a:solidFill>
              </a:rPr>
              <a:t>зор</a:t>
            </a:r>
            <a:r>
              <a:rPr lang="ru-RU" b="0" dirty="0">
                <a:solidFill>
                  <a:schemeClr val="tx1"/>
                </a:solidFill>
              </a:rPr>
              <a:t>.</a:t>
            </a:r>
            <a:br>
              <a:rPr lang="ru-RU" b="0" dirty="0">
                <a:solidFill>
                  <a:schemeClr val="tx1"/>
                </a:solidFill>
              </a:rPr>
            </a:br>
            <a:r>
              <a:rPr lang="ru-RU" b="0" dirty="0">
                <a:solidFill>
                  <a:schemeClr val="tx1"/>
                </a:solidFill>
              </a:rPr>
              <a:t> </a:t>
            </a:r>
            <a:br>
              <a:rPr lang="ru-RU" dirty="0">
                <a:solidFill>
                  <a:schemeClr val="tx1"/>
                </a:solidFill>
              </a:rPr>
            </a:br>
            <a:br>
              <a:rPr lang="ru-RU" dirty="0">
                <a:solidFill>
                  <a:schemeClr val="tx1"/>
                </a:solidFill>
              </a:rPr>
            </a:br>
            <a:endParaRPr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28901" y="121130"/>
            <a:ext cx="3676166" cy="456138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04584"/>
            <a:ext cx="6699250" cy="354788"/>
          </a:xfrm>
          <a:prstGeom prst="rect">
            <a:avLst/>
          </a:prstGeom>
        </p:spPr>
        <p:txBody>
          <a:bodyPr vert="horz" wrap="square" lIns="0" tIns="77037" rIns="0" bIns="0" rtlCol="0">
            <a:spAutoFit/>
          </a:bodyPr>
          <a:lstStyle/>
          <a:p>
            <a:pPr marL="1617980">
              <a:lnSpc>
                <a:spcPct val="100000"/>
              </a:lnSpc>
              <a:spcBef>
                <a:spcPts val="100"/>
              </a:spcBef>
            </a:pPr>
            <a:r>
              <a:rPr lang="kk-KZ" spc="-10" dirty="0"/>
              <a:t>Гетероциклдардың қышқыл-негіздік қасиеттері</a:t>
            </a:r>
            <a:endParaRPr spc="-10" dirty="0"/>
          </a:p>
        </p:txBody>
      </p:sp>
      <p:sp>
        <p:nvSpPr>
          <p:cNvPr id="3" name="object 3"/>
          <p:cNvSpPr txBox="1"/>
          <p:nvPr/>
        </p:nvSpPr>
        <p:spPr>
          <a:xfrm>
            <a:off x="283463" y="604828"/>
            <a:ext cx="7195617" cy="2773836"/>
          </a:xfrm>
          <a:prstGeom prst="rect">
            <a:avLst/>
          </a:prstGeom>
        </p:spPr>
        <p:txBody>
          <a:bodyPr vert="horz" wrap="square" lIns="0" tIns="13970" rIns="0" bIns="0" rtlCol="0">
            <a:spAutoFit/>
          </a:bodyPr>
          <a:lstStyle/>
          <a:p>
            <a:pPr marL="12700" marR="5080" algn="just">
              <a:lnSpc>
                <a:spcPct val="100000"/>
              </a:lnSpc>
              <a:spcBef>
                <a:spcPts val="110"/>
              </a:spcBef>
            </a:pPr>
            <a:r>
              <a:rPr lang="ru-RU" sz="1600" dirty="0">
                <a:latin typeface="Calibri"/>
                <a:cs typeface="Calibri"/>
              </a:rPr>
              <a:t>Пиррол, фуран </a:t>
            </a:r>
            <a:r>
              <a:rPr lang="ru-RU" sz="1600" dirty="0" err="1">
                <a:latin typeface="Calibri"/>
                <a:cs typeface="Calibri"/>
              </a:rPr>
              <a:t>және</a:t>
            </a:r>
            <a:r>
              <a:rPr lang="ru-RU" sz="1600" dirty="0">
                <a:latin typeface="Calibri"/>
                <a:cs typeface="Calibri"/>
              </a:rPr>
              <a:t> тиофен </a:t>
            </a:r>
            <a:r>
              <a:rPr lang="ru-RU" sz="1600" dirty="0" err="1">
                <a:latin typeface="Calibri"/>
                <a:cs typeface="Calibri"/>
              </a:rPr>
              <a:t>күшті</a:t>
            </a:r>
            <a:r>
              <a:rPr lang="ru-RU" sz="1600" dirty="0">
                <a:latin typeface="Calibri"/>
                <a:cs typeface="Calibri"/>
              </a:rPr>
              <a:t> </a:t>
            </a:r>
            <a:r>
              <a:rPr lang="ru-RU" sz="1600" dirty="0" err="1">
                <a:latin typeface="Calibri"/>
                <a:cs typeface="Calibri"/>
              </a:rPr>
              <a:t>қышқылдармен</a:t>
            </a:r>
            <a:r>
              <a:rPr lang="ru-RU" sz="1600" dirty="0">
                <a:latin typeface="Calibri"/>
                <a:cs typeface="Calibri"/>
              </a:rPr>
              <a:t> </a:t>
            </a:r>
            <a:r>
              <a:rPr lang="ru-RU" sz="1600" dirty="0" err="1">
                <a:latin typeface="Calibri"/>
                <a:cs typeface="Calibri"/>
              </a:rPr>
              <a:t>өзара</a:t>
            </a:r>
            <a:r>
              <a:rPr lang="ru-RU" sz="1600" dirty="0">
                <a:latin typeface="Calibri"/>
                <a:cs typeface="Calibri"/>
              </a:rPr>
              <a:t> </a:t>
            </a:r>
            <a:r>
              <a:rPr lang="ru-RU" sz="1600" dirty="0" err="1">
                <a:latin typeface="Calibri"/>
                <a:cs typeface="Calibri"/>
              </a:rPr>
              <a:t>әрекеттеседі</a:t>
            </a:r>
            <a:r>
              <a:rPr lang="ru-RU" sz="1600" dirty="0">
                <a:latin typeface="Calibri"/>
                <a:cs typeface="Calibri"/>
              </a:rPr>
              <a:t>. Пиррол мен фуран </a:t>
            </a:r>
            <a:r>
              <a:rPr lang="ru-RU" sz="1600" dirty="0" err="1">
                <a:latin typeface="Calibri"/>
                <a:cs typeface="Calibri"/>
              </a:rPr>
              <a:t>жағдайында</a:t>
            </a:r>
            <a:r>
              <a:rPr lang="ru-RU" sz="1600" dirty="0">
                <a:latin typeface="Calibri"/>
                <a:cs typeface="Calibri"/>
              </a:rPr>
              <a:t> </a:t>
            </a:r>
            <a:r>
              <a:rPr lang="ru-RU" sz="1600" dirty="0" err="1">
                <a:latin typeface="Calibri"/>
                <a:cs typeface="Calibri"/>
              </a:rPr>
              <a:t>шайырлану</a:t>
            </a:r>
            <a:r>
              <a:rPr lang="ru-RU" sz="1600" dirty="0">
                <a:latin typeface="Calibri"/>
                <a:cs typeface="Calibri"/>
              </a:rPr>
              <a:t> (</a:t>
            </a:r>
            <a:r>
              <a:rPr lang="ru-RU" sz="1600" dirty="0" err="1">
                <a:latin typeface="Calibri"/>
                <a:cs typeface="Calibri"/>
              </a:rPr>
              <a:t>олигомеризация</a:t>
            </a:r>
            <a:r>
              <a:rPr lang="ru-RU" sz="1600" dirty="0">
                <a:latin typeface="Calibri"/>
                <a:cs typeface="Calibri"/>
              </a:rPr>
              <a:t> </a:t>
            </a:r>
            <a:r>
              <a:rPr lang="ru-RU" sz="1600" dirty="0" err="1">
                <a:latin typeface="Calibri"/>
                <a:cs typeface="Calibri"/>
              </a:rPr>
              <a:t>және</a:t>
            </a:r>
            <a:r>
              <a:rPr lang="ru-RU" sz="1600" dirty="0">
                <a:latin typeface="Calibri"/>
                <a:cs typeface="Calibri"/>
              </a:rPr>
              <a:t> полимеризация) </a:t>
            </a:r>
            <a:r>
              <a:rPr lang="ru-RU" sz="1600" dirty="0" err="1">
                <a:latin typeface="Calibri"/>
                <a:cs typeface="Calibri"/>
              </a:rPr>
              <a:t>болады</a:t>
            </a:r>
            <a:r>
              <a:rPr lang="ru-RU" sz="1600" dirty="0">
                <a:latin typeface="Calibri"/>
                <a:cs typeface="Calibri"/>
              </a:rPr>
              <a:t>, тиофен </a:t>
            </a:r>
            <a:r>
              <a:rPr lang="ru-RU" sz="1600" dirty="0" err="1">
                <a:latin typeface="Calibri"/>
                <a:cs typeface="Calibri"/>
              </a:rPr>
              <a:t>күкірт</a:t>
            </a:r>
            <a:r>
              <a:rPr lang="ru-RU" sz="1600" dirty="0">
                <a:latin typeface="Calibri"/>
                <a:cs typeface="Calibri"/>
              </a:rPr>
              <a:t> </a:t>
            </a:r>
            <a:r>
              <a:rPr lang="ru-RU" sz="1600" dirty="0" err="1">
                <a:latin typeface="Calibri"/>
                <a:cs typeface="Calibri"/>
              </a:rPr>
              <a:t>қышқылының</a:t>
            </a:r>
            <a:r>
              <a:rPr lang="ru-RU" sz="1600" dirty="0">
                <a:latin typeface="Calibri"/>
                <a:cs typeface="Calibri"/>
              </a:rPr>
              <a:t> </a:t>
            </a:r>
            <a:r>
              <a:rPr lang="ru-RU" sz="1600" dirty="0" err="1">
                <a:latin typeface="Calibri"/>
                <a:cs typeface="Calibri"/>
              </a:rPr>
              <a:t>қатысуымен</a:t>
            </a:r>
            <a:r>
              <a:rPr lang="ru-RU" sz="1600" dirty="0">
                <a:latin typeface="Calibri"/>
                <a:cs typeface="Calibri"/>
              </a:rPr>
              <a:t> </a:t>
            </a:r>
            <a:r>
              <a:rPr lang="ru-RU" sz="1600" dirty="0" err="1">
                <a:latin typeface="Calibri"/>
                <a:cs typeface="Calibri"/>
              </a:rPr>
              <a:t>сульфирленеді</a:t>
            </a:r>
            <a:r>
              <a:rPr lang="ru-RU" sz="1600" dirty="0">
                <a:latin typeface="Calibri"/>
                <a:cs typeface="Calibri"/>
              </a:rPr>
              <a:t>.</a:t>
            </a:r>
          </a:p>
          <a:p>
            <a:pPr marL="12700" marR="5080" algn="just">
              <a:lnSpc>
                <a:spcPct val="100000"/>
              </a:lnSpc>
              <a:spcBef>
                <a:spcPts val="110"/>
              </a:spcBef>
            </a:pPr>
            <a:endParaRPr lang="ru-RU" sz="1600" dirty="0">
              <a:latin typeface="Calibri"/>
              <a:cs typeface="Calibri"/>
            </a:endParaRPr>
          </a:p>
          <a:p>
            <a:pPr marL="12700" marR="5080" algn="just">
              <a:lnSpc>
                <a:spcPct val="100000"/>
              </a:lnSpc>
              <a:spcBef>
                <a:spcPts val="110"/>
              </a:spcBef>
            </a:pPr>
            <a:r>
              <a:rPr lang="ru-RU" sz="1600" dirty="0" err="1">
                <a:latin typeface="Calibri"/>
                <a:cs typeface="Calibri"/>
              </a:rPr>
              <a:t>Яғни</a:t>
            </a:r>
            <a:r>
              <a:rPr lang="ru-RU" sz="1600" dirty="0">
                <a:latin typeface="Calibri"/>
                <a:cs typeface="Calibri"/>
              </a:rPr>
              <a:t> пиррол мен фуран </a:t>
            </a:r>
            <a:r>
              <a:rPr lang="ru-RU" sz="1600" i="1" dirty="0" err="1">
                <a:latin typeface="Calibri"/>
                <a:cs typeface="Calibri"/>
              </a:rPr>
              <a:t>ацидофобты</a:t>
            </a:r>
            <a:r>
              <a:rPr lang="ru-RU" sz="1600" dirty="0">
                <a:latin typeface="Calibri"/>
                <a:cs typeface="Calibri"/>
              </a:rPr>
              <a:t> </a:t>
            </a:r>
            <a:r>
              <a:rPr lang="ru-RU" sz="1600" dirty="0" err="1">
                <a:latin typeface="Calibri"/>
                <a:cs typeface="Calibri"/>
              </a:rPr>
              <a:t>болып</a:t>
            </a:r>
            <a:r>
              <a:rPr lang="ru-RU" sz="1600" dirty="0">
                <a:latin typeface="Calibri"/>
                <a:cs typeface="Calibri"/>
              </a:rPr>
              <a:t> </a:t>
            </a:r>
            <a:r>
              <a:rPr lang="ru-RU" sz="1600" dirty="0" err="1">
                <a:latin typeface="Calibri"/>
                <a:cs typeface="Calibri"/>
              </a:rPr>
              <a:t>табылады</a:t>
            </a:r>
            <a:r>
              <a:rPr lang="ru-RU" sz="1600" dirty="0">
                <a:latin typeface="Calibri"/>
                <a:cs typeface="Calibri"/>
              </a:rPr>
              <a:t> (</a:t>
            </a:r>
            <a:r>
              <a:rPr lang="ru-RU" sz="1600" dirty="0" err="1">
                <a:latin typeface="Calibri"/>
                <a:cs typeface="Calibri"/>
              </a:rPr>
              <a:t>қышқылдардан</a:t>
            </a:r>
            <a:r>
              <a:rPr lang="ru-RU" sz="1600" dirty="0">
                <a:latin typeface="Calibri"/>
                <a:cs typeface="Calibri"/>
              </a:rPr>
              <a:t> </a:t>
            </a:r>
            <a:r>
              <a:rPr lang="ru-RU" sz="1600" dirty="0" err="1">
                <a:latin typeface="Calibri"/>
                <a:cs typeface="Calibri"/>
              </a:rPr>
              <a:t>қорқады</a:t>
            </a:r>
            <a:r>
              <a:rPr lang="ru-RU" sz="1600" dirty="0">
                <a:latin typeface="Calibri"/>
                <a:cs typeface="Calibri"/>
              </a:rPr>
              <a:t>).</a:t>
            </a:r>
          </a:p>
          <a:p>
            <a:pPr marL="12700" marR="5080" algn="just">
              <a:lnSpc>
                <a:spcPct val="100000"/>
              </a:lnSpc>
              <a:spcBef>
                <a:spcPts val="110"/>
              </a:spcBef>
            </a:pPr>
            <a:endParaRPr lang="ru-RU" sz="1600" dirty="0">
              <a:latin typeface="Calibri"/>
              <a:cs typeface="Calibri"/>
            </a:endParaRPr>
          </a:p>
          <a:p>
            <a:pPr marL="12700" marR="5080" algn="just">
              <a:lnSpc>
                <a:spcPct val="100000"/>
              </a:lnSpc>
              <a:spcBef>
                <a:spcPts val="110"/>
              </a:spcBef>
            </a:pPr>
            <a:r>
              <a:rPr lang="ru-RU" sz="1600" dirty="0" err="1">
                <a:latin typeface="Calibri"/>
                <a:cs typeface="Calibri"/>
              </a:rPr>
              <a:t>Ацидофобтылық</a:t>
            </a:r>
            <a:r>
              <a:rPr lang="ru-RU" sz="1600" dirty="0">
                <a:latin typeface="Calibri"/>
                <a:cs typeface="Calibri"/>
              </a:rPr>
              <a:t> </a:t>
            </a:r>
            <a:r>
              <a:rPr lang="ru-RU" sz="1600" dirty="0" err="1">
                <a:latin typeface="Calibri"/>
                <a:cs typeface="Calibri"/>
              </a:rPr>
              <a:t>протонның</a:t>
            </a:r>
            <a:r>
              <a:rPr lang="ru-RU" sz="1600" dirty="0">
                <a:latin typeface="Calibri"/>
                <a:cs typeface="Calibri"/>
              </a:rPr>
              <a:t> </a:t>
            </a:r>
            <a:r>
              <a:rPr lang="el-GR" sz="1600" dirty="0">
                <a:latin typeface="Calibri"/>
                <a:cs typeface="Calibri"/>
              </a:rPr>
              <a:t>α-</a:t>
            </a:r>
            <a:r>
              <a:rPr lang="ru-RU" sz="1600" dirty="0" err="1">
                <a:latin typeface="Calibri"/>
                <a:cs typeface="Calibri"/>
              </a:rPr>
              <a:t>көміртекті</a:t>
            </a:r>
            <a:r>
              <a:rPr lang="ru-RU" sz="1600" dirty="0">
                <a:latin typeface="Calibri"/>
                <a:cs typeface="Calibri"/>
              </a:rPr>
              <a:t> </a:t>
            </a:r>
            <a:r>
              <a:rPr lang="ru-RU" sz="1600" dirty="0" err="1">
                <a:latin typeface="Calibri"/>
                <a:cs typeface="Calibri"/>
              </a:rPr>
              <a:t>атомға</a:t>
            </a:r>
            <a:r>
              <a:rPr lang="ru-RU" sz="1600" dirty="0">
                <a:latin typeface="Calibri"/>
                <a:cs typeface="Calibri"/>
              </a:rPr>
              <a:t> </a:t>
            </a:r>
            <a:r>
              <a:rPr lang="ru-RU" sz="1600" dirty="0" err="1">
                <a:latin typeface="Calibri"/>
                <a:cs typeface="Calibri"/>
              </a:rPr>
              <a:t>қосылуымен</a:t>
            </a:r>
            <a:r>
              <a:rPr lang="ru-RU" sz="1600" dirty="0">
                <a:latin typeface="Calibri"/>
                <a:cs typeface="Calibri"/>
              </a:rPr>
              <a:t> </a:t>
            </a:r>
            <a:r>
              <a:rPr lang="ru-RU" sz="1600" dirty="0" err="1">
                <a:latin typeface="Calibri"/>
                <a:cs typeface="Calibri"/>
              </a:rPr>
              <a:t>байланысты</a:t>
            </a:r>
            <a:r>
              <a:rPr lang="ru-RU" sz="1600" dirty="0">
                <a:latin typeface="Calibri"/>
                <a:cs typeface="Calibri"/>
              </a:rPr>
              <a:t> </a:t>
            </a:r>
            <a:r>
              <a:rPr lang="ru-RU" sz="1600" dirty="0" err="1">
                <a:latin typeface="Calibri"/>
                <a:cs typeface="Calibri"/>
              </a:rPr>
              <a:t>болады</a:t>
            </a:r>
            <a:r>
              <a:rPr lang="ru-RU" sz="1600" dirty="0">
                <a:latin typeface="Calibri"/>
                <a:cs typeface="Calibri"/>
              </a:rPr>
              <a:t>. </a:t>
            </a:r>
            <a:r>
              <a:rPr lang="ru-RU" sz="1600" dirty="0" err="1">
                <a:latin typeface="Calibri"/>
                <a:cs typeface="Calibri"/>
              </a:rPr>
              <a:t>Өйткені</a:t>
            </a:r>
            <a:r>
              <a:rPr lang="ru-RU" sz="1600" dirty="0">
                <a:latin typeface="Calibri"/>
                <a:cs typeface="Calibri"/>
              </a:rPr>
              <a:t> </a:t>
            </a:r>
            <a:r>
              <a:rPr lang="ru-RU" sz="1600" dirty="0" err="1">
                <a:latin typeface="Calibri"/>
                <a:cs typeface="Calibri"/>
              </a:rPr>
              <a:t>бұл</a:t>
            </a:r>
            <a:r>
              <a:rPr lang="ru-RU" sz="1600" dirty="0">
                <a:latin typeface="Calibri"/>
                <a:cs typeface="Calibri"/>
              </a:rPr>
              <a:t> </a:t>
            </a:r>
            <a:r>
              <a:rPr lang="ru-RU" sz="1600" dirty="0" err="1">
                <a:latin typeface="Calibri"/>
                <a:cs typeface="Calibri"/>
              </a:rPr>
              <a:t>жағдайда</a:t>
            </a:r>
            <a:r>
              <a:rPr lang="ru-RU" sz="1600" dirty="0">
                <a:latin typeface="Calibri"/>
                <a:cs typeface="Calibri"/>
              </a:rPr>
              <a:t>  </a:t>
            </a:r>
            <a:r>
              <a:rPr lang="ru-RU" sz="1600" dirty="0" err="1">
                <a:latin typeface="Calibri"/>
                <a:cs typeface="Calibri"/>
              </a:rPr>
              <a:t>тұрақтандырылған</a:t>
            </a:r>
            <a:r>
              <a:rPr lang="ru-RU" sz="1600" dirty="0">
                <a:latin typeface="Calibri"/>
                <a:cs typeface="Calibri"/>
              </a:rPr>
              <a:t> </a:t>
            </a:r>
            <a:r>
              <a:rPr lang="ru-RU" sz="1600" dirty="0" err="1">
                <a:latin typeface="Calibri"/>
                <a:cs typeface="Calibri"/>
              </a:rPr>
              <a:t>тұйық</a:t>
            </a:r>
            <a:r>
              <a:rPr lang="ru-RU" sz="1600" dirty="0">
                <a:latin typeface="Calibri"/>
                <a:cs typeface="Calibri"/>
              </a:rPr>
              <a:t> </a:t>
            </a:r>
            <a:r>
              <a:rPr lang="ru-RU" sz="1600" dirty="0" err="1">
                <a:latin typeface="Calibri"/>
                <a:cs typeface="Calibri"/>
              </a:rPr>
              <a:t>қосарлаған</a:t>
            </a:r>
            <a:r>
              <a:rPr lang="ru-RU" sz="1600" dirty="0">
                <a:latin typeface="Calibri"/>
                <a:cs typeface="Calibri"/>
              </a:rPr>
              <a:t> </a:t>
            </a:r>
            <a:r>
              <a:rPr lang="ru-RU" sz="1600" dirty="0" err="1">
                <a:latin typeface="Calibri"/>
                <a:cs typeface="Calibri"/>
              </a:rPr>
              <a:t>жүйесі</a:t>
            </a:r>
            <a:r>
              <a:rPr lang="ru-RU" sz="1600" dirty="0">
                <a:latin typeface="Calibri"/>
                <a:cs typeface="Calibri"/>
              </a:rPr>
              <a:t> </a:t>
            </a:r>
            <a:r>
              <a:rPr lang="ru-RU" sz="1600" dirty="0" err="1">
                <a:latin typeface="Calibri"/>
                <a:cs typeface="Calibri"/>
              </a:rPr>
              <a:t>бұзыладығ</a:t>
            </a:r>
            <a:r>
              <a:rPr lang="ru-RU" sz="1600" dirty="0">
                <a:latin typeface="Calibri"/>
                <a:cs typeface="Calibri"/>
              </a:rPr>
              <a:t> </a:t>
            </a:r>
            <a:r>
              <a:rPr lang="ru-RU" sz="1600" dirty="0" err="1">
                <a:latin typeface="Calibri"/>
                <a:cs typeface="Calibri"/>
              </a:rPr>
              <a:t>нәтижесінде</a:t>
            </a:r>
            <a:r>
              <a:rPr lang="ru-RU" sz="1600" dirty="0">
                <a:latin typeface="Calibri"/>
                <a:cs typeface="Calibri"/>
              </a:rPr>
              <a:t> </a:t>
            </a:r>
            <a:r>
              <a:rPr lang="ru-RU" sz="1600" dirty="0" err="1">
                <a:latin typeface="Calibri"/>
                <a:cs typeface="Calibri"/>
              </a:rPr>
              <a:t>белсенді</a:t>
            </a:r>
            <a:r>
              <a:rPr lang="ru-RU" sz="1600" dirty="0">
                <a:latin typeface="Calibri"/>
                <a:cs typeface="Calibri"/>
              </a:rPr>
              <a:t> диен </a:t>
            </a:r>
            <a:r>
              <a:rPr lang="ru-RU" sz="1600" dirty="0" err="1">
                <a:latin typeface="Calibri"/>
                <a:cs typeface="Calibri"/>
              </a:rPr>
              <a:t>жүйесі</a:t>
            </a:r>
            <a:r>
              <a:rPr lang="ru-RU" sz="1600" dirty="0">
                <a:latin typeface="Calibri"/>
                <a:cs typeface="Calibri"/>
              </a:rPr>
              <a:t> </a:t>
            </a:r>
            <a:r>
              <a:rPr lang="ru-RU" sz="1600" dirty="0" err="1">
                <a:latin typeface="Calibri"/>
                <a:cs typeface="Calibri"/>
              </a:rPr>
              <a:t>пайда</a:t>
            </a:r>
            <a:r>
              <a:rPr lang="ru-RU" sz="1600" dirty="0">
                <a:latin typeface="Calibri"/>
                <a:cs typeface="Calibri"/>
              </a:rPr>
              <a:t> </a:t>
            </a:r>
            <a:r>
              <a:rPr lang="ru-RU" sz="1600" dirty="0" err="1">
                <a:latin typeface="Calibri"/>
                <a:cs typeface="Calibri"/>
              </a:rPr>
              <a:t>болады</a:t>
            </a:r>
            <a:r>
              <a:rPr lang="ru-RU" sz="1600" dirty="0">
                <a:latin typeface="Calibri"/>
                <a:cs typeface="Calibri"/>
              </a:rPr>
              <a:t>, ал </a:t>
            </a:r>
            <a:r>
              <a:rPr lang="ru-RU" sz="1600" dirty="0" err="1">
                <a:latin typeface="Calibri"/>
                <a:cs typeface="Calibri"/>
              </a:rPr>
              <a:t>олар</a:t>
            </a:r>
            <a:r>
              <a:rPr lang="ru-RU" sz="1600" dirty="0">
                <a:latin typeface="Calibri"/>
                <a:cs typeface="Calibri"/>
              </a:rPr>
              <a:t> ары </a:t>
            </a:r>
            <a:r>
              <a:rPr lang="ru-RU" sz="1600" dirty="0" err="1">
                <a:latin typeface="Calibri"/>
                <a:cs typeface="Calibri"/>
              </a:rPr>
              <a:t>қарай</a:t>
            </a:r>
            <a:r>
              <a:rPr lang="ru-RU" sz="1600" dirty="0">
                <a:latin typeface="Calibri"/>
                <a:cs typeface="Calibri"/>
              </a:rPr>
              <a:t> </a:t>
            </a:r>
            <a:r>
              <a:rPr lang="ru-RU" sz="1600" dirty="0" err="1">
                <a:latin typeface="Calibri"/>
                <a:cs typeface="Calibri"/>
              </a:rPr>
              <a:t>полимерленіп</a:t>
            </a:r>
            <a:r>
              <a:rPr lang="ru-RU" sz="1600" dirty="0">
                <a:latin typeface="Calibri"/>
                <a:cs typeface="Calibri"/>
              </a:rPr>
              <a:t>, </a:t>
            </a:r>
            <a:r>
              <a:rPr lang="ru-RU" sz="1600" dirty="0" err="1">
                <a:latin typeface="Calibri"/>
                <a:cs typeface="Calibri"/>
              </a:rPr>
              <a:t>шайырларға</a:t>
            </a:r>
            <a:r>
              <a:rPr lang="ru-RU" sz="1600" dirty="0">
                <a:latin typeface="Calibri"/>
                <a:cs typeface="Calibri"/>
              </a:rPr>
              <a:t> </a:t>
            </a:r>
            <a:r>
              <a:rPr lang="ru-RU" sz="1600" dirty="0" err="1">
                <a:latin typeface="Calibri"/>
                <a:cs typeface="Calibri"/>
              </a:rPr>
              <a:t>айналады</a:t>
            </a:r>
            <a:r>
              <a:rPr lang="ru-RU" sz="1600" dirty="0">
                <a:latin typeface="Calibri"/>
                <a:cs typeface="Calibri"/>
              </a:rPr>
              <a:t>.</a:t>
            </a:r>
            <a:endParaRPr sz="1600" dirty="0">
              <a:latin typeface="Calibri"/>
              <a:cs typeface="Calibri"/>
            </a:endParaRPr>
          </a:p>
        </p:txBody>
      </p:sp>
      <p:grpSp>
        <p:nvGrpSpPr>
          <p:cNvPr id="4" name="object 4"/>
          <p:cNvGrpSpPr/>
          <p:nvPr/>
        </p:nvGrpSpPr>
        <p:grpSpPr>
          <a:xfrm>
            <a:off x="228600" y="3524120"/>
            <a:ext cx="8022590" cy="1304925"/>
            <a:chOff x="265175" y="3334511"/>
            <a:chExt cx="8022590" cy="1304925"/>
          </a:xfrm>
        </p:grpSpPr>
        <p:pic>
          <p:nvPicPr>
            <p:cNvPr id="5" name="object 5"/>
            <p:cNvPicPr/>
            <p:nvPr/>
          </p:nvPicPr>
          <p:blipFill>
            <a:blip r:embed="rId2" cstate="print"/>
            <a:stretch>
              <a:fillRect/>
            </a:stretch>
          </p:blipFill>
          <p:spPr>
            <a:xfrm>
              <a:off x="283463" y="3352799"/>
              <a:ext cx="7985759" cy="1267968"/>
            </a:xfrm>
            <a:prstGeom prst="rect">
              <a:avLst/>
            </a:prstGeom>
          </p:spPr>
        </p:pic>
        <p:sp>
          <p:nvSpPr>
            <p:cNvPr id="6" name="object 6"/>
            <p:cNvSpPr/>
            <p:nvPr/>
          </p:nvSpPr>
          <p:spPr>
            <a:xfrm>
              <a:off x="274319" y="3343655"/>
              <a:ext cx="8004175" cy="1286510"/>
            </a:xfrm>
            <a:custGeom>
              <a:avLst/>
              <a:gdLst/>
              <a:ahLst/>
              <a:cxnLst/>
              <a:rect l="l" t="t" r="r" b="b"/>
              <a:pathLst>
                <a:path w="8004175" h="1286510">
                  <a:moveTo>
                    <a:pt x="0" y="1286256"/>
                  </a:moveTo>
                  <a:lnTo>
                    <a:pt x="8004048" y="1286256"/>
                  </a:lnTo>
                  <a:lnTo>
                    <a:pt x="8004048" y="0"/>
                  </a:lnTo>
                  <a:lnTo>
                    <a:pt x="0" y="0"/>
                  </a:lnTo>
                  <a:lnTo>
                    <a:pt x="0" y="1286256"/>
                  </a:lnTo>
                  <a:close/>
                </a:path>
              </a:pathLst>
            </a:custGeom>
            <a:ln w="18288">
              <a:solidFill>
                <a:srgbClr val="7E7E7E"/>
              </a:solidFill>
            </a:ln>
          </p:spPr>
          <p:txBody>
            <a:bodyPr wrap="square" lIns="0" tIns="0" rIns="0" bIns="0" rtlCol="0"/>
            <a:lstStyle/>
            <a:p>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56841" y="192481"/>
            <a:ext cx="3245485" cy="289823"/>
          </a:xfrm>
          <a:prstGeom prst="rect">
            <a:avLst/>
          </a:prstGeom>
        </p:spPr>
        <p:txBody>
          <a:bodyPr vert="horz" wrap="square" lIns="0" tIns="12700" rIns="0" bIns="0" rtlCol="0">
            <a:spAutoFit/>
          </a:bodyPr>
          <a:lstStyle/>
          <a:p>
            <a:pPr marL="12700">
              <a:lnSpc>
                <a:spcPct val="100000"/>
              </a:lnSpc>
              <a:spcBef>
                <a:spcPts val="100"/>
              </a:spcBef>
            </a:pPr>
            <a:r>
              <a:rPr sz="1800" b="1" dirty="0" err="1">
                <a:solidFill>
                  <a:srgbClr val="375F92"/>
                </a:solidFill>
                <a:latin typeface="Calibri"/>
                <a:cs typeface="Calibri"/>
              </a:rPr>
              <a:t>Гидр</a:t>
            </a:r>
            <a:r>
              <a:rPr lang="kk-KZ" sz="1800" b="1" dirty="0">
                <a:solidFill>
                  <a:srgbClr val="375F92"/>
                </a:solidFill>
                <a:latin typeface="Calibri"/>
                <a:cs typeface="Calibri"/>
              </a:rPr>
              <a:t>лену</a:t>
            </a:r>
            <a:r>
              <a:rPr sz="1800" b="1" spc="-85" dirty="0">
                <a:solidFill>
                  <a:srgbClr val="375F92"/>
                </a:solidFill>
                <a:latin typeface="Calibri"/>
                <a:cs typeface="Calibri"/>
              </a:rPr>
              <a:t> </a:t>
            </a:r>
            <a:r>
              <a:rPr sz="1800" b="1" spc="-10" dirty="0">
                <a:solidFill>
                  <a:srgbClr val="375F92"/>
                </a:solidFill>
                <a:latin typeface="Calibri"/>
                <a:cs typeface="Calibri"/>
              </a:rPr>
              <a:t>(</a:t>
            </a:r>
            <a:r>
              <a:rPr lang="kk-KZ" sz="1800" b="1" spc="-10" dirty="0">
                <a:solidFill>
                  <a:srgbClr val="375F92"/>
                </a:solidFill>
                <a:latin typeface="Calibri"/>
                <a:cs typeface="Calibri"/>
              </a:rPr>
              <a:t>тотықсыздану</a:t>
            </a:r>
            <a:r>
              <a:rPr sz="1800" b="1" spc="-10" dirty="0">
                <a:solidFill>
                  <a:srgbClr val="375F92"/>
                </a:solidFill>
                <a:latin typeface="Calibri"/>
                <a:cs typeface="Calibri"/>
              </a:rPr>
              <a:t>)</a:t>
            </a:r>
            <a:endParaRPr sz="1800" dirty="0">
              <a:latin typeface="Calibri"/>
              <a:cs typeface="Calibri"/>
            </a:endParaRPr>
          </a:p>
        </p:txBody>
      </p:sp>
      <p:pic>
        <p:nvPicPr>
          <p:cNvPr id="3" name="object 3"/>
          <p:cNvPicPr/>
          <p:nvPr/>
        </p:nvPicPr>
        <p:blipFill>
          <a:blip r:embed="rId2" cstate="print"/>
          <a:stretch>
            <a:fillRect/>
          </a:stretch>
        </p:blipFill>
        <p:spPr>
          <a:xfrm>
            <a:off x="905255" y="825176"/>
            <a:ext cx="6464758" cy="390531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03882" y="194512"/>
            <a:ext cx="2696718" cy="260328"/>
          </a:xfrm>
          <a:prstGeom prst="rect">
            <a:avLst/>
          </a:prstGeom>
        </p:spPr>
        <p:txBody>
          <a:bodyPr vert="horz" wrap="square" lIns="0" tIns="13970" rIns="0" bIns="0" rtlCol="0">
            <a:spAutoFit/>
          </a:bodyPr>
          <a:lstStyle/>
          <a:p>
            <a:pPr marL="12700">
              <a:lnSpc>
                <a:spcPct val="100000"/>
              </a:lnSpc>
              <a:spcBef>
                <a:spcPts val="110"/>
              </a:spcBef>
            </a:pPr>
            <a:r>
              <a:rPr lang="kk-KZ" sz="1600" b="1" dirty="0">
                <a:solidFill>
                  <a:srgbClr val="0070C0"/>
                </a:solidFill>
                <a:latin typeface="Arial"/>
                <a:cs typeface="Arial"/>
              </a:rPr>
              <a:t>Тотығу реакциялары</a:t>
            </a:r>
            <a:endParaRPr sz="1600" b="1" dirty="0">
              <a:solidFill>
                <a:srgbClr val="0070C0"/>
              </a:solidFill>
              <a:latin typeface="Arial"/>
              <a:cs typeface="Arial"/>
            </a:endParaRPr>
          </a:p>
        </p:txBody>
      </p:sp>
      <p:pic>
        <p:nvPicPr>
          <p:cNvPr id="5" name="Рисунок 4">
            <a:extLst>
              <a:ext uri="{FF2B5EF4-FFF2-40B4-BE49-F238E27FC236}">
                <a16:creationId xmlns:a16="http://schemas.microsoft.com/office/drawing/2014/main" id="{B4A1FE41-16CF-B86A-EFAD-D55F1A277712}"/>
              </a:ext>
            </a:extLst>
          </p:cNvPr>
          <p:cNvPicPr>
            <a:picLocks noChangeAspect="1"/>
          </p:cNvPicPr>
          <p:nvPr/>
        </p:nvPicPr>
        <p:blipFill>
          <a:blip r:embed="rId2"/>
          <a:stretch>
            <a:fillRect/>
          </a:stretch>
        </p:blipFill>
        <p:spPr>
          <a:xfrm>
            <a:off x="609600" y="746125"/>
            <a:ext cx="5442352" cy="3276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1143000" y="136525"/>
            <a:ext cx="6086923" cy="369332"/>
          </a:xfrm>
          <a:prstGeom prst="rect">
            <a:avLst/>
          </a:prstGeom>
        </p:spPr>
        <p:txBody>
          <a:bodyPr wrap="none">
            <a:spAutoFit/>
          </a:bodyPr>
          <a:lstStyle/>
          <a:p>
            <a:r>
              <a:rPr lang="ru-RU" b="1" dirty="0" err="1">
                <a:solidFill>
                  <a:srgbClr val="0070C0"/>
                </a:solidFill>
              </a:rPr>
              <a:t>Құрамында</a:t>
            </a:r>
            <a:r>
              <a:rPr lang="ru-RU" b="1" dirty="0">
                <a:solidFill>
                  <a:srgbClr val="0070C0"/>
                </a:solidFill>
              </a:rPr>
              <a:t> </a:t>
            </a:r>
            <a:r>
              <a:rPr lang="ru-RU" b="1" dirty="0" err="1">
                <a:solidFill>
                  <a:srgbClr val="0070C0"/>
                </a:solidFill>
              </a:rPr>
              <a:t>гетероциклдар</a:t>
            </a:r>
            <a:r>
              <a:rPr lang="ru-RU" b="1" dirty="0">
                <a:solidFill>
                  <a:srgbClr val="0070C0"/>
                </a:solidFill>
              </a:rPr>
              <a:t> бар </a:t>
            </a:r>
            <a:r>
              <a:rPr lang="ru-RU" b="1" dirty="0" err="1">
                <a:solidFill>
                  <a:srgbClr val="0070C0"/>
                </a:solidFill>
              </a:rPr>
              <a:t>табиғи</a:t>
            </a:r>
            <a:r>
              <a:rPr lang="ru-RU" b="1" dirty="0">
                <a:solidFill>
                  <a:srgbClr val="0070C0"/>
                </a:solidFill>
              </a:rPr>
              <a:t> </a:t>
            </a:r>
            <a:r>
              <a:rPr lang="ru-RU" b="1" dirty="0" err="1">
                <a:solidFill>
                  <a:srgbClr val="0070C0"/>
                </a:solidFill>
              </a:rPr>
              <a:t>қосылыстар</a:t>
            </a:r>
            <a:endParaRPr lang="ru-RU" b="1" dirty="0">
              <a:solidFill>
                <a:srgbClr val="0070C0"/>
              </a:solidFill>
            </a:endParaRPr>
          </a:p>
        </p:txBody>
      </p:sp>
      <p:pic>
        <p:nvPicPr>
          <p:cNvPr id="4" name="Рисунок 3"/>
          <p:cNvPicPr>
            <a:picLocks noChangeAspect="1"/>
          </p:cNvPicPr>
          <p:nvPr/>
        </p:nvPicPr>
        <p:blipFill>
          <a:blip r:embed="rId2"/>
          <a:stretch>
            <a:fillRect/>
          </a:stretch>
        </p:blipFill>
        <p:spPr>
          <a:xfrm>
            <a:off x="148775" y="868481"/>
            <a:ext cx="4166805" cy="3109132"/>
          </a:xfrm>
          <a:prstGeom prst="rect">
            <a:avLst/>
          </a:prstGeom>
        </p:spPr>
      </p:pic>
      <p:pic>
        <p:nvPicPr>
          <p:cNvPr id="5" name="object 2"/>
          <p:cNvPicPr/>
          <p:nvPr/>
        </p:nvPicPr>
        <p:blipFill rotWithShape="1">
          <a:blip r:embed="rId3" cstate="print"/>
          <a:srcRect t="8540"/>
          <a:stretch/>
        </p:blipFill>
        <p:spPr>
          <a:xfrm>
            <a:off x="4419600" y="1355725"/>
            <a:ext cx="4567225" cy="2525358"/>
          </a:xfrm>
          <a:prstGeom prst="rect">
            <a:avLst/>
          </a:prstGeom>
          <a:ln w="12700">
            <a:solidFill>
              <a:srgbClr val="C00000"/>
            </a:solidFill>
          </a:ln>
        </p:spPr>
      </p:pic>
      <p:sp>
        <p:nvSpPr>
          <p:cNvPr id="6" name="Прямоугольник 5"/>
          <p:cNvSpPr/>
          <p:nvPr/>
        </p:nvSpPr>
        <p:spPr>
          <a:xfrm>
            <a:off x="5257800" y="868481"/>
            <a:ext cx="3113353" cy="307777"/>
          </a:xfrm>
          <a:prstGeom prst="rect">
            <a:avLst/>
          </a:prstGeom>
        </p:spPr>
        <p:txBody>
          <a:bodyPr wrap="none">
            <a:spAutoFit/>
          </a:bodyPr>
          <a:lstStyle/>
          <a:p>
            <a:r>
              <a:rPr lang="kk-KZ" sz="1400" b="1" dirty="0">
                <a:solidFill>
                  <a:schemeClr val="tx1"/>
                </a:solidFill>
                <a:latin typeface="+mn-lt"/>
              </a:rPr>
              <a:t>Порфириндер – гем және хлорофилл</a:t>
            </a:r>
            <a:endParaRPr lang="ru-RU" sz="1400" dirty="0">
              <a:solidFill>
                <a:schemeClr val="tx1"/>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3048000" y="212725"/>
            <a:ext cx="1601721" cy="369332"/>
          </a:xfrm>
          <a:prstGeom prst="rect">
            <a:avLst/>
          </a:prstGeom>
        </p:spPr>
        <p:txBody>
          <a:bodyPr wrap="none">
            <a:spAutoFit/>
          </a:bodyPr>
          <a:lstStyle/>
          <a:p>
            <a:r>
              <a:rPr lang="ru-RU" b="1" dirty="0" err="1">
                <a:solidFill>
                  <a:srgbClr val="0070C0"/>
                </a:solidFill>
              </a:rPr>
              <a:t>Дәрумендер</a:t>
            </a:r>
            <a:endParaRPr lang="ru-RU" dirty="0"/>
          </a:p>
        </p:txBody>
      </p:sp>
      <p:pic>
        <p:nvPicPr>
          <p:cNvPr id="4" name="Рисунок 3"/>
          <p:cNvPicPr>
            <a:picLocks noChangeAspect="1"/>
          </p:cNvPicPr>
          <p:nvPr/>
        </p:nvPicPr>
        <p:blipFill>
          <a:blip r:embed="rId2"/>
          <a:stretch>
            <a:fillRect/>
          </a:stretch>
        </p:blipFill>
        <p:spPr>
          <a:xfrm>
            <a:off x="762000" y="669925"/>
            <a:ext cx="7119379" cy="362036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243" y="736038"/>
            <a:ext cx="4802353" cy="4158559"/>
          </a:xfrm>
          <a:prstGeom prst="rect">
            <a:avLst/>
          </a:prstGeom>
        </p:spPr>
      </p:pic>
      <p:sp>
        <p:nvSpPr>
          <p:cNvPr id="3" name="Прямоугольник 2"/>
          <p:cNvSpPr/>
          <p:nvPr/>
        </p:nvSpPr>
        <p:spPr>
          <a:xfrm>
            <a:off x="1524000" y="266565"/>
            <a:ext cx="1699504" cy="369332"/>
          </a:xfrm>
          <a:prstGeom prst="rect">
            <a:avLst/>
          </a:prstGeom>
        </p:spPr>
        <p:txBody>
          <a:bodyPr wrap="none">
            <a:spAutoFit/>
          </a:bodyPr>
          <a:lstStyle/>
          <a:p>
            <a:r>
              <a:rPr lang="ru-RU" b="1" dirty="0" err="1">
                <a:solidFill>
                  <a:srgbClr val="0070C0"/>
                </a:solidFill>
              </a:rPr>
              <a:t>Алкалоидтар</a:t>
            </a:r>
            <a:endParaRPr lang="ru-RU" dirty="0"/>
          </a:p>
        </p:txBody>
      </p:sp>
      <p:sp>
        <p:nvSpPr>
          <p:cNvPr id="4" name="object 3"/>
          <p:cNvSpPr txBox="1"/>
          <p:nvPr/>
        </p:nvSpPr>
        <p:spPr>
          <a:xfrm>
            <a:off x="5486400" y="335542"/>
            <a:ext cx="2853690" cy="300355"/>
          </a:xfrm>
          <a:prstGeom prst="rect">
            <a:avLst/>
          </a:prstGeom>
        </p:spPr>
        <p:txBody>
          <a:bodyPr vert="horz" wrap="square" lIns="0" tIns="12700" rIns="0" bIns="0" rtlCol="0">
            <a:spAutoFit/>
          </a:bodyPr>
          <a:lstStyle/>
          <a:p>
            <a:pPr marL="12700">
              <a:lnSpc>
                <a:spcPct val="100000"/>
              </a:lnSpc>
              <a:spcBef>
                <a:spcPts val="100"/>
              </a:spcBef>
            </a:pPr>
            <a:r>
              <a:rPr lang="kk-KZ" sz="1800" b="1" dirty="0">
                <a:solidFill>
                  <a:srgbClr val="0070C0"/>
                </a:solidFill>
                <a:latin typeface="Arial"/>
                <a:cs typeface="Arial"/>
              </a:rPr>
              <a:t>Табиғи</a:t>
            </a:r>
            <a:r>
              <a:rPr sz="1800" b="1" spc="-30" dirty="0">
                <a:solidFill>
                  <a:srgbClr val="0070C0"/>
                </a:solidFill>
                <a:latin typeface="Arial"/>
                <a:cs typeface="Arial"/>
              </a:rPr>
              <a:t> </a:t>
            </a:r>
            <a:r>
              <a:rPr sz="1800" b="1" spc="-10" dirty="0" err="1">
                <a:solidFill>
                  <a:srgbClr val="0070C0"/>
                </a:solidFill>
                <a:latin typeface="Arial"/>
                <a:cs typeface="Arial"/>
              </a:rPr>
              <a:t>антибиотик</a:t>
            </a:r>
            <a:r>
              <a:rPr lang="kk-KZ" sz="1800" b="1" spc="-10" dirty="0">
                <a:solidFill>
                  <a:srgbClr val="0070C0"/>
                </a:solidFill>
                <a:latin typeface="Arial"/>
                <a:cs typeface="Arial"/>
              </a:rPr>
              <a:t>тер</a:t>
            </a:r>
            <a:endParaRPr sz="1800" dirty="0">
              <a:solidFill>
                <a:srgbClr val="0070C0"/>
              </a:solidFill>
              <a:latin typeface="Arial"/>
              <a:cs typeface="Arial"/>
            </a:endParaRPr>
          </a:p>
        </p:txBody>
      </p:sp>
      <p:pic>
        <p:nvPicPr>
          <p:cNvPr id="5" name="Рисунок 4"/>
          <p:cNvPicPr>
            <a:picLocks noChangeAspect="1"/>
          </p:cNvPicPr>
          <p:nvPr/>
        </p:nvPicPr>
        <p:blipFill>
          <a:blip r:embed="rId3"/>
          <a:stretch>
            <a:fillRect/>
          </a:stretch>
        </p:blipFill>
        <p:spPr>
          <a:xfrm>
            <a:off x="4748665" y="1508125"/>
            <a:ext cx="4329159" cy="3124200"/>
          </a:xfrm>
          <a:prstGeom prst="rect">
            <a:avLst/>
          </a:prstGeom>
        </p:spPr>
      </p:pic>
    </p:spTree>
    <p:extLst>
      <p:ext uri="{BB962C8B-B14F-4D97-AF65-F5344CB8AC3E}">
        <p14:creationId xmlns:p14="http://schemas.microsoft.com/office/powerpoint/2010/main" val="1999939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2426" y="902889"/>
            <a:ext cx="1071880" cy="658514"/>
          </a:xfrm>
          <a:prstGeom prst="rect">
            <a:avLst/>
          </a:prstGeom>
        </p:spPr>
        <p:txBody>
          <a:bodyPr vert="horz" wrap="square" lIns="0" tIns="12065" rIns="0" bIns="0" rtlCol="0">
            <a:spAutoFit/>
          </a:bodyPr>
          <a:lstStyle/>
          <a:p>
            <a:pPr marL="1270" algn="ctr">
              <a:lnSpc>
                <a:spcPct val="100000"/>
              </a:lnSpc>
              <a:spcBef>
                <a:spcPts val="95"/>
              </a:spcBef>
            </a:pPr>
            <a:r>
              <a:rPr sz="1400" b="1" spc="-25" dirty="0">
                <a:solidFill>
                  <a:srgbClr val="FF0000"/>
                </a:solidFill>
                <a:latin typeface="Arial"/>
                <a:cs typeface="Arial"/>
              </a:rPr>
              <a:t>60%</a:t>
            </a:r>
            <a:endParaRPr sz="1400" dirty="0">
              <a:latin typeface="Arial"/>
              <a:cs typeface="Arial"/>
            </a:endParaRPr>
          </a:p>
          <a:p>
            <a:pPr marL="12700" marR="5080" algn="ctr">
              <a:lnSpc>
                <a:spcPct val="100000"/>
              </a:lnSpc>
            </a:pPr>
            <a:r>
              <a:rPr lang="kk-KZ" sz="1400" b="1" spc="-20" dirty="0">
                <a:solidFill>
                  <a:srgbClr val="FF0000"/>
                </a:solidFill>
                <a:latin typeface="Arial"/>
                <a:cs typeface="Arial"/>
              </a:rPr>
              <a:t>Дәрілік заттар</a:t>
            </a:r>
            <a:r>
              <a:rPr sz="1400" b="1" spc="-10" dirty="0">
                <a:solidFill>
                  <a:srgbClr val="FF0000"/>
                </a:solidFill>
                <a:latin typeface="Arial"/>
                <a:cs typeface="Arial"/>
              </a:rPr>
              <a:t>!!!</a:t>
            </a:r>
            <a:endParaRPr sz="1400" dirty="0">
              <a:latin typeface="Arial"/>
              <a:cs typeface="Arial"/>
            </a:endParaRPr>
          </a:p>
        </p:txBody>
      </p:sp>
      <p:sp>
        <p:nvSpPr>
          <p:cNvPr id="4" name="Прямоугольник 3"/>
          <p:cNvSpPr/>
          <p:nvPr/>
        </p:nvSpPr>
        <p:spPr>
          <a:xfrm>
            <a:off x="990600" y="222972"/>
            <a:ext cx="3150221" cy="338554"/>
          </a:xfrm>
          <a:prstGeom prst="rect">
            <a:avLst/>
          </a:prstGeom>
        </p:spPr>
        <p:txBody>
          <a:bodyPr wrap="none">
            <a:spAutoFit/>
          </a:bodyPr>
          <a:lstStyle/>
          <a:p>
            <a:pPr marL="12700">
              <a:lnSpc>
                <a:spcPct val="100000"/>
              </a:lnSpc>
              <a:spcBef>
                <a:spcPts val="100"/>
              </a:spcBef>
            </a:pPr>
            <a:r>
              <a:rPr lang="kk-KZ" sz="1600" b="1" dirty="0">
                <a:solidFill>
                  <a:srgbClr val="0070C0"/>
                </a:solidFill>
                <a:latin typeface="Arial"/>
                <a:cs typeface="Arial"/>
              </a:rPr>
              <a:t>Синтетикалық дәрілік заттар</a:t>
            </a:r>
            <a:endParaRPr lang="kk-KZ" sz="1600" dirty="0">
              <a:solidFill>
                <a:srgbClr val="0070C0"/>
              </a:solidFill>
              <a:latin typeface="Arial"/>
              <a:cs typeface="Arial"/>
            </a:endParaRPr>
          </a:p>
        </p:txBody>
      </p:sp>
      <p:pic>
        <p:nvPicPr>
          <p:cNvPr id="6" name="Рисунок 5"/>
          <p:cNvPicPr>
            <a:picLocks noChangeAspect="1"/>
          </p:cNvPicPr>
          <p:nvPr/>
        </p:nvPicPr>
        <p:blipFill>
          <a:blip r:embed="rId2"/>
          <a:stretch>
            <a:fillRect/>
          </a:stretch>
        </p:blipFill>
        <p:spPr>
          <a:xfrm>
            <a:off x="990600" y="733580"/>
            <a:ext cx="3439236" cy="1671102"/>
          </a:xfrm>
          <a:prstGeom prst="rect">
            <a:avLst/>
          </a:prstGeom>
        </p:spPr>
      </p:pic>
      <p:pic>
        <p:nvPicPr>
          <p:cNvPr id="7" name="Рисунок 6"/>
          <p:cNvPicPr>
            <a:picLocks noChangeAspect="1"/>
          </p:cNvPicPr>
          <p:nvPr/>
        </p:nvPicPr>
        <p:blipFill>
          <a:blip r:embed="rId3"/>
          <a:stretch>
            <a:fillRect/>
          </a:stretch>
        </p:blipFill>
        <p:spPr>
          <a:xfrm>
            <a:off x="196888" y="2867093"/>
            <a:ext cx="5026660" cy="1951841"/>
          </a:xfrm>
          <a:prstGeom prst="rect">
            <a:avLst/>
          </a:prstGeom>
        </p:spPr>
      </p:pic>
      <p:sp>
        <p:nvSpPr>
          <p:cNvPr id="8" name="Прямоугольник 7"/>
          <p:cNvSpPr/>
          <p:nvPr/>
        </p:nvSpPr>
        <p:spPr>
          <a:xfrm>
            <a:off x="2057400" y="2541171"/>
            <a:ext cx="1523174" cy="338554"/>
          </a:xfrm>
          <a:prstGeom prst="rect">
            <a:avLst/>
          </a:prstGeom>
        </p:spPr>
        <p:txBody>
          <a:bodyPr wrap="none">
            <a:spAutoFit/>
          </a:bodyPr>
          <a:lstStyle/>
          <a:p>
            <a:pPr marL="12700">
              <a:lnSpc>
                <a:spcPct val="100000"/>
              </a:lnSpc>
              <a:spcBef>
                <a:spcPts val="100"/>
              </a:spcBef>
            </a:pPr>
            <a:r>
              <a:rPr lang="kk-KZ" sz="1600" b="1" dirty="0">
                <a:solidFill>
                  <a:srgbClr val="0070C0"/>
                </a:solidFill>
                <a:latin typeface="Arial"/>
                <a:cs typeface="Arial"/>
              </a:rPr>
              <a:t>Пестицидтер</a:t>
            </a:r>
            <a:endParaRPr lang="kk-KZ" sz="1600" dirty="0">
              <a:solidFill>
                <a:srgbClr val="0070C0"/>
              </a:solidFill>
              <a:latin typeface="Arial"/>
              <a:cs typeface="Arial"/>
            </a:endParaRPr>
          </a:p>
        </p:txBody>
      </p:sp>
      <p:pic>
        <p:nvPicPr>
          <p:cNvPr id="9" name="object 2"/>
          <p:cNvPicPr/>
          <p:nvPr/>
        </p:nvPicPr>
        <p:blipFill rotWithShape="1">
          <a:blip r:embed="rId4" cstate="print"/>
          <a:srcRect l="13597"/>
          <a:stretch/>
        </p:blipFill>
        <p:spPr>
          <a:xfrm>
            <a:off x="5455677" y="1059771"/>
            <a:ext cx="3389505" cy="2689822"/>
          </a:xfrm>
          <a:prstGeom prst="rect">
            <a:avLst/>
          </a:prstGeom>
        </p:spPr>
      </p:pic>
      <p:sp>
        <p:nvSpPr>
          <p:cNvPr id="10" name="Прямоугольник 9"/>
          <p:cNvSpPr/>
          <p:nvPr/>
        </p:nvSpPr>
        <p:spPr>
          <a:xfrm>
            <a:off x="5715000" y="225278"/>
            <a:ext cx="2464136" cy="338554"/>
          </a:xfrm>
          <a:prstGeom prst="rect">
            <a:avLst/>
          </a:prstGeom>
        </p:spPr>
        <p:txBody>
          <a:bodyPr wrap="none">
            <a:spAutoFit/>
          </a:bodyPr>
          <a:lstStyle/>
          <a:p>
            <a:r>
              <a:rPr lang="kk-KZ" sz="1600" b="1" dirty="0">
                <a:solidFill>
                  <a:srgbClr val="0070C0"/>
                </a:solidFill>
                <a:latin typeface="Arial"/>
                <a:cs typeface="Arial"/>
              </a:rPr>
              <a:t>Табиғи бояғыш заттар</a:t>
            </a:r>
            <a:endParaRPr lang="ru-RU"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1000" y="613466"/>
            <a:ext cx="2676654" cy="197490"/>
          </a:xfrm>
          <a:prstGeom prst="rect">
            <a:avLst/>
          </a:prstGeom>
        </p:spPr>
        <p:txBody>
          <a:bodyPr vert="horz" wrap="square" lIns="0" tIns="12700" rIns="0" bIns="0" rtlCol="0">
            <a:spAutoFit/>
          </a:bodyPr>
          <a:lstStyle/>
          <a:p>
            <a:pPr marL="329565" marR="5080" indent="-317500">
              <a:lnSpc>
                <a:spcPct val="100000"/>
              </a:lnSpc>
              <a:spcBef>
                <a:spcPts val="100"/>
              </a:spcBef>
              <a:buClr>
                <a:srgbClr val="FF0000"/>
              </a:buClr>
              <a:buSzPct val="116666"/>
              <a:buFont typeface="Microsoft Sans Serif"/>
              <a:buChar char="●"/>
              <a:tabLst>
                <a:tab pos="329565" algn="l"/>
              </a:tabLst>
            </a:pPr>
            <a:r>
              <a:rPr lang="kk-KZ" sz="1200" b="1" dirty="0">
                <a:solidFill>
                  <a:srgbClr val="FF0000"/>
                </a:solidFill>
                <a:latin typeface="Arial"/>
                <a:cs typeface="Arial"/>
              </a:rPr>
              <a:t>Цикл өлшемі бойынша</a:t>
            </a:r>
            <a:endParaRPr sz="1200" dirty="0">
              <a:latin typeface="Arial"/>
              <a:cs typeface="Arial"/>
            </a:endParaRPr>
          </a:p>
        </p:txBody>
      </p:sp>
      <p:sp>
        <p:nvSpPr>
          <p:cNvPr id="3" name="object 3"/>
          <p:cNvSpPr txBox="1">
            <a:spLocks noGrp="1"/>
          </p:cNvSpPr>
          <p:nvPr>
            <p:ph type="title"/>
          </p:nvPr>
        </p:nvSpPr>
        <p:spPr>
          <a:xfrm>
            <a:off x="693906" y="-62419"/>
            <a:ext cx="1461036" cy="444576"/>
          </a:xfrm>
          <a:prstGeom prst="rect">
            <a:avLst/>
          </a:prstGeom>
        </p:spPr>
        <p:txBody>
          <a:bodyPr vert="horz" wrap="square" lIns="0" tIns="127076" rIns="0" bIns="0" rtlCol="0">
            <a:spAutoFit/>
          </a:bodyPr>
          <a:lstStyle/>
          <a:p>
            <a:pPr algn="l">
              <a:lnSpc>
                <a:spcPct val="100000"/>
              </a:lnSpc>
              <a:spcBef>
                <a:spcPts val="95"/>
              </a:spcBef>
            </a:pPr>
            <a:r>
              <a:rPr lang="kk-KZ" sz="2000" spc="-10" dirty="0">
                <a:solidFill>
                  <a:srgbClr val="FF0000"/>
                </a:solidFill>
              </a:rPr>
              <a:t>ЖІКТЕЛУІ</a:t>
            </a:r>
            <a:endParaRPr lang="kk-KZ" sz="2000" dirty="0">
              <a:solidFill>
                <a:srgbClr val="FF0000"/>
              </a:solidFill>
            </a:endParaRPr>
          </a:p>
        </p:txBody>
      </p:sp>
      <p:pic>
        <p:nvPicPr>
          <p:cNvPr id="4" name="object 4"/>
          <p:cNvPicPr/>
          <p:nvPr/>
        </p:nvPicPr>
        <p:blipFill rotWithShape="1">
          <a:blip r:embed="rId2" cstate="print"/>
          <a:srcRect l="27820"/>
          <a:stretch/>
        </p:blipFill>
        <p:spPr>
          <a:xfrm>
            <a:off x="2133600" y="907283"/>
            <a:ext cx="4282345" cy="4095542"/>
          </a:xfrm>
          <a:prstGeom prst="rect">
            <a:avLst/>
          </a:prstGeom>
        </p:spPr>
      </p:pic>
      <p:sp>
        <p:nvSpPr>
          <p:cNvPr id="5" name="Прямоугольник 4"/>
          <p:cNvSpPr/>
          <p:nvPr/>
        </p:nvSpPr>
        <p:spPr>
          <a:xfrm>
            <a:off x="685800" y="1295929"/>
            <a:ext cx="994183" cy="276999"/>
          </a:xfrm>
          <a:prstGeom prst="rect">
            <a:avLst/>
          </a:prstGeom>
        </p:spPr>
        <p:txBody>
          <a:bodyPr wrap="none">
            <a:spAutoFit/>
          </a:bodyPr>
          <a:lstStyle/>
          <a:p>
            <a:r>
              <a:rPr lang="kk-KZ" sz="1200" b="1" dirty="0">
                <a:solidFill>
                  <a:srgbClr val="0070C0"/>
                </a:solidFill>
                <a:latin typeface="Arial"/>
                <a:cs typeface="Arial"/>
              </a:rPr>
              <a:t>Үш мүшелі</a:t>
            </a:r>
            <a:endParaRPr lang="ru-RU" sz="1200" dirty="0">
              <a:solidFill>
                <a:srgbClr val="0070C0"/>
              </a:solidFill>
            </a:endParaRPr>
          </a:p>
        </p:txBody>
      </p:sp>
      <p:sp>
        <p:nvSpPr>
          <p:cNvPr id="6" name="Прямоугольник 5"/>
          <p:cNvSpPr/>
          <p:nvPr/>
        </p:nvSpPr>
        <p:spPr>
          <a:xfrm>
            <a:off x="685800" y="2193925"/>
            <a:ext cx="1140056" cy="276999"/>
          </a:xfrm>
          <a:prstGeom prst="rect">
            <a:avLst/>
          </a:prstGeom>
        </p:spPr>
        <p:txBody>
          <a:bodyPr wrap="none">
            <a:spAutoFit/>
          </a:bodyPr>
          <a:lstStyle/>
          <a:p>
            <a:r>
              <a:rPr lang="kk-KZ" sz="1200" b="1" dirty="0">
                <a:solidFill>
                  <a:srgbClr val="0070C0"/>
                </a:solidFill>
                <a:latin typeface="Arial"/>
                <a:cs typeface="Arial"/>
              </a:rPr>
              <a:t>Төрт мүшелі</a:t>
            </a:r>
            <a:endParaRPr lang="ru-RU" sz="1200" dirty="0">
              <a:solidFill>
                <a:srgbClr val="0070C0"/>
              </a:solidFill>
            </a:endParaRPr>
          </a:p>
        </p:txBody>
      </p:sp>
      <p:sp>
        <p:nvSpPr>
          <p:cNvPr id="7" name="Прямоугольник 6"/>
          <p:cNvSpPr/>
          <p:nvPr/>
        </p:nvSpPr>
        <p:spPr>
          <a:xfrm>
            <a:off x="711762" y="3090249"/>
            <a:ext cx="1061509" cy="276999"/>
          </a:xfrm>
          <a:prstGeom prst="rect">
            <a:avLst/>
          </a:prstGeom>
        </p:spPr>
        <p:txBody>
          <a:bodyPr wrap="none">
            <a:spAutoFit/>
          </a:bodyPr>
          <a:lstStyle/>
          <a:p>
            <a:r>
              <a:rPr lang="kk-KZ" sz="1200" b="1" dirty="0">
                <a:solidFill>
                  <a:srgbClr val="0070C0"/>
                </a:solidFill>
                <a:latin typeface="Arial"/>
                <a:cs typeface="Arial"/>
              </a:rPr>
              <a:t>Бес мүшелі</a:t>
            </a:r>
            <a:endParaRPr lang="ru-RU" sz="1200" dirty="0">
              <a:solidFill>
                <a:srgbClr val="0070C0"/>
              </a:solidFill>
            </a:endParaRPr>
          </a:p>
        </p:txBody>
      </p:sp>
      <p:sp>
        <p:nvSpPr>
          <p:cNvPr id="8" name="Прямоугольник 7"/>
          <p:cNvSpPr/>
          <p:nvPr/>
        </p:nvSpPr>
        <p:spPr>
          <a:xfrm>
            <a:off x="748582" y="4121000"/>
            <a:ext cx="1196161" cy="276999"/>
          </a:xfrm>
          <a:prstGeom prst="rect">
            <a:avLst/>
          </a:prstGeom>
        </p:spPr>
        <p:txBody>
          <a:bodyPr wrap="none">
            <a:spAutoFit/>
          </a:bodyPr>
          <a:lstStyle/>
          <a:p>
            <a:r>
              <a:rPr lang="kk-KZ" sz="1200" b="1" dirty="0">
                <a:solidFill>
                  <a:srgbClr val="0070C0"/>
                </a:solidFill>
                <a:latin typeface="Arial"/>
                <a:cs typeface="Arial"/>
              </a:rPr>
              <a:t>Алты мүшелі</a:t>
            </a:r>
            <a:endParaRPr lang="ru-RU" sz="1200"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rotWithShape="1">
          <a:blip r:embed="rId2" cstate="print"/>
          <a:srcRect l="6666" t="8411" r="15018" b="60212"/>
          <a:stretch/>
        </p:blipFill>
        <p:spPr>
          <a:xfrm>
            <a:off x="457200" y="517525"/>
            <a:ext cx="6324600" cy="1219200"/>
          </a:xfrm>
          <a:prstGeom prst="rect">
            <a:avLst/>
          </a:prstGeom>
        </p:spPr>
      </p:pic>
      <p:sp>
        <p:nvSpPr>
          <p:cNvPr id="3" name="object 2"/>
          <p:cNvSpPr txBox="1"/>
          <p:nvPr/>
        </p:nvSpPr>
        <p:spPr>
          <a:xfrm>
            <a:off x="228600" y="202353"/>
            <a:ext cx="3200400" cy="197490"/>
          </a:xfrm>
          <a:prstGeom prst="rect">
            <a:avLst/>
          </a:prstGeom>
        </p:spPr>
        <p:txBody>
          <a:bodyPr vert="horz" wrap="square" lIns="0" tIns="12700" rIns="0" bIns="0" rtlCol="0">
            <a:spAutoFit/>
          </a:bodyPr>
          <a:lstStyle/>
          <a:p>
            <a:pPr marL="329565" marR="5080" indent="-317500">
              <a:lnSpc>
                <a:spcPct val="100000"/>
              </a:lnSpc>
              <a:spcBef>
                <a:spcPts val="100"/>
              </a:spcBef>
              <a:buClr>
                <a:srgbClr val="FF0000"/>
              </a:buClr>
              <a:buSzPct val="116666"/>
              <a:buFont typeface="Microsoft Sans Serif"/>
              <a:buChar char="●"/>
              <a:tabLst>
                <a:tab pos="329565" algn="l"/>
              </a:tabLst>
            </a:pPr>
            <a:r>
              <a:rPr lang="kk-KZ" sz="1200" b="1" dirty="0">
                <a:solidFill>
                  <a:srgbClr val="FF0000"/>
                </a:solidFill>
                <a:latin typeface="Arial"/>
                <a:cs typeface="Arial"/>
              </a:rPr>
              <a:t>Гетероатом табиғаты бойынша</a:t>
            </a:r>
            <a:endParaRPr sz="1200" dirty="0">
              <a:latin typeface="Arial"/>
              <a:cs typeface="Arial"/>
            </a:endParaRPr>
          </a:p>
        </p:txBody>
      </p:sp>
      <p:pic>
        <p:nvPicPr>
          <p:cNvPr id="4" name="object 2"/>
          <p:cNvPicPr/>
          <p:nvPr/>
        </p:nvPicPr>
        <p:blipFill rotWithShape="1">
          <a:blip r:embed="rId2" cstate="print"/>
          <a:srcRect l="1005" t="53517" b="9224"/>
          <a:stretch/>
        </p:blipFill>
        <p:spPr>
          <a:xfrm>
            <a:off x="381000" y="2574925"/>
            <a:ext cx="7994638" cy="1447800"/>
          </a:xfrm>
          <a:prstGeom prst="rect">
            <a:avLst/>
          </a:prstGeom>
        </p:spPr>
      </p:pic>
      <p:sp>
        <p:nvSpPr>
          <p:cNvPr id="5" name="object 2"/>
          <p:cNvSpPr txBox="1"/>
          <p:nvPr/>
        </p:nvSpPr>
        <p:spPr>
          <a:xfrm>
            <a:off x="238328" y="2057080"/>
            <a:ext cx="3200400" cy="197490"/>
          </a:xfrm>
          <a:prstGeom prst="rect">
            <a:avLst/>
          </a:prstGeom>
        </p:spPr>
        <p:txBody>
          <a:bodyPr vert="horz" wrap="square" lIns="0" tIns="12700" rIns="0" bIns="0" rtlCol="0">
            <a:spAutoFit/>
          </a:bodyPr>
          <a:lstStyle/>
          <a:p>
            <a:pPr marL="329565" marR="5080" indent="-317500">
              <a:lnSpc>
                <a:spcPct val="100000"/>
              </a:lnSpc>
              <a:spcBef>
                <a:spcPts val="100"/>
              </a:spcBef>
              <a:buClr>
                <a:srgbClr val="FF0000"/>
              </a:buClr>
              <a:buSzPct val="116666"/>
              <a:buFont typeface="Microsoft Sans Serif"/>
              <a:buChar char="●"/>
              <a:tabLst>
                <a:tab pos="329565" algn="l"/>
              </a:tabLst>
            </a:pPr>
            <a:r>
              <a:rPr lang="kk-KZ" sz="1200" b="1" dirty="0">
                <a:solidFill>
                  <a:srgbClr val="FF0000"/>
                </a:solidFill>
                <a:latin typeface="Arial"/>
                <a:cs typeface="Arial"/>
              </a:rPr>
              <a:t>Ароматтылығы бойынша</a:t>
            </a:r>
            <a:endParaRPr sz="1200" dirty="0">
              <a:latin typeface="Arial"/>
              <a:cs typeface="Arial"/>
            </a:endParaRPr>
          </a:p>
        </p:txBody>
      </p:sp>
      <p:sp>
        <p:nvSpPr>
          <p:cNvPr id="6" name="object 2"/>
          <p:cNvSpPr txBox="1"/>
          <p:nvPr/>
        </p:nvSpPr>
        <p:spPr>
          <a:xfrm>
            <a:off x="1828800" y="4244335"/>
            <a:ext cx="3200400" cy="197490"/>
          </a:xfrm>
          <a:prstGeom prst="rect">
            <a:avLst/>
          </a:prstGeom>
        </p:spPr>
        <p:txBody>
          <a:bodyPr vert="horz" wrap="square" lIns="0" tIns="12700" rIns="0" bIns="0" rtlCol="0">
            <a:spAutoFit/>
          </a:bodyPr>
          <a:lstStyle/>
          <a:p>
            <a:pPr marL="12065" marR="5080">
              <a:lnSpc>
                <a:spcPct val="100000"/>
              </a:lnSpc>
              <a:spcBef>
                <a:spcPts val="100"/>
              </a:spcBef>
              <a:buClr>
                <a:srgbClr val="FF0000"/>
              </a:buClr>
              <a:buSzPct val="116666"/>
              <a:tabLst>
                <a:tab pos="329565" algn="l"/>
              </a:tabLst>
            </a:pPr>
            <a:r>
              <a:rPr lang="kk-KZ" sz="1200" b="1" dirty="0">
                <a:solidFill>
                  <a:schemeClr val="tx1"/>
                </a:solidFill>
                <a:latin typeface="Arial"/>
                <a:cs typeface="Arial"/>
              </a:rPr>
              <a:t>Ароматты емес</a:t>
            </a:r>
            <a:endParaRPr sz="1200" dirty="0">
              <a:solidFill>
                <a:schemeClr val="tx1"/>
              </a:solidFill>
              <a:latin typeface="Arial"/>
              <a:cs typeface="Arial"/>
            </a:endParaRPr>
          </a:p>
        </p:txBody>
      </p:sp>
      <p:sp>
        <p:nvSpPr>
          <p:cNvPr id="7" name="object 2"/>
          <p:cNvSpPr txBox="1"/>
          <p:nvPr/>
        </p:nvSpPr>
        <p:spPr>
          <a:xfrm>
            <a:off x="5943600" y="4244335"/>
            <a:ext cx="3200400" cy="197490"/>
          </a:xfrm>
          <a:prstGeom prst="rect">
            <a:avLst/>
          </a:prstGeom>
        </p:spPr>
        <p:txBody>
          <a:bodyPr vert="horz" wrap="square" lIns="0" tIns="12700" rIns="0" bIns="0" rtlCol="0">
            <a:spAutoFit/>
          </a:bodyPr>
          <a:lstStyle/>
          <a:p>
            <a:pPr marL="12065" marR="5080">
              <a:lnSpc>
                <a:spcPct val="100000"/>
              </a:lnSpc>
              <a:spcBef>
                <a:spcPts val="100"/>
              </a:spcBef>
              <a:buClr>
                <a:srgbClr val="FF0000"/>
              </a:buClr>
              <a:buSzPct val="116666"/>
              <a:tabLst>
                <a:tab pos="329565" algn="l"/>
              </a:tabLst>
            </a:pPr>
            <a:r>
              <a:rPr lang="kk-KZ" sz="1200" b="1" dirty="0">
                <a:solidFill>
                  <a:schemeClr val="tx1"/>
                </a:solidFill>
                <a:latin typeface="Arial"/>
                <a:cs typeface="Arial"/>
              </a:rPr>
              <a:t>Ароматты </a:t>
            </a:r>
            <a:endParaRPr sz="1200" dirty="0">
              <a:solidFill>
                <a:schemeClr val="tx1"/>
              </a:solidFill>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0" y="136525"/>
            <a:ext cx="6081395" cy="300355"/>
          </a:xfrm>
          <a:prstGeom prst="rect">
            <a:avLst/>
          </a:prstGeom>
        </p:spPr>
        <p:txBody>
          <a:bodyPr vert="horz" wrap="square" lIns="0" tIns="12700" rIns="0" bIns="0" rtlCol="0">
            <a:spAutoFit/>
          </a:bodyPr>
          <a:lstStyle/>
          <a:p>
            <a:pPr marL="12700" algn="ctr">
              <a:lnSpc>
                <a:spcPct val="100000"/>
              </a:lnSpc>
              <a:spcBef>
                <a:spcPts val="100"/>
              </a:spcBef>
            </a:pPr>
            <a:r>
              <a:rPr lang="kk-KZ" sz="1800" b="1" dirty="0">
                <a:solidFill>
                  <a:srgbClr val="FF0000"/>
                </a:solidFill>
                <a:latin typeface="Microsoft Sans Serif" panose="020B0604020202020204" pitchFamily="34" charset="0"/>
                <a:ea typeface="Microsoft Sans Serif" panose="020B0604020202020204" pitchFamily="34" charset="0"/>
                <a:cs typeface="Microsoft Sans Serif" panose="020B0604020202020204" pitchFamily="34" charset="0"/>
              </a:rPr>
              <a:t>Біратомды бес мүшелі гетероциклдар</a:t>
            </a:r>
            <a:endParaRPr sz="1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 name="object 3"/>
          <p:cNvPicPr/>
          <p:nvPr/>
        </p:nvPicPr>
        <p:blipFill>
          <a:blip r:embed="rId2" cstate="print"/>
          <a:stretch>
            <a:fillRect/>
          </a:stretch>
        </p:blipFill>
        <p:spPr>
          <a:xfrm>
            <a:off x="1032271" y="822325"/>
            <a:ext cx="4860529" cy="386707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TotalTime>
  <Words>680</Words>
  <Application>Microsoft Office PowerPoint</Application>
  <PresentationFormat>Произвольный</PresentationFormat>
  <Paragraphs>66</Paragraphs>
  <Slides>23</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23</vt:i4>
      </vt:variant>
    </vt:vector>
  </HeadingPairs>
  <TitlesOfParts>
    <vt:vector size="27" baseType="lpstr">
      <vt:lpstr>Arial</vt:lpstr>
      <vt:lpstr>Calibri</vt:lpstr>
      <vt:lpstr>Microsoft Sans Serif</vt:lpstr>
      <vt:lpstr>Office Theme</vt:lpstr>
      <vt:lpstr>Бір гетероатомы бар бес мүшелі гетероциклдар</vt:lpstr>
      <vt:lpstr>Гетероциклды қосылыстар  — сақиналы молекулалар, сақина құрамында көміртек атомынан өзге бір немесе бірнеше гетероатомы (N,O,S т.б.) бар органикалық қосылыстар.  Гетероциклді қосылыстардың негізгі классын бес және алтымүшелі гетероцилді қосылыстар құрайды.   Гетероциклді қосылыстар табиғатта көп таралған (дәруміндер, алкалоидтар, пигменттер т.б.). Азотты гетероциклді қосылыстардың биологиялық процестерде маңызы зор.    </vt:lpstr>
      <vt:lpstr>Презентация PowerPoint</vt:lpstr>
      <vt:lpstr>Презентация PowerPoint</vt:lpstr>
      <vt:lpstr>Презентация PowerPoint</vt:lpstr>
      <vt:lpstr>Презентация PowerPoint</vt:lpstr>
      <vt:lpstr>ЖІКТЕЛУІ</vt:lpstr>
      <vt:lpstr>Презентация PowerPoint</vt:lpstr>
      <vt:lpstr>Презентация PowerPoint</vt:lpstr>
      <vt:lpstr>ЭЛЕКТРОНДЫҚ ҚҰРЫЛЫМЫ</vt:lpstr>
      <vt:lpstr>Өндірістік шикізаттан алу:</vt:lpstr>
      <vt:lpstr>Презентация PowerPoint</vt:lpstr>
      <vt:lpstr>Тиофенді алу жолдары</vt:lpstr>
      <vt:lpstr>Жалпы алу жолдары</vt:lpstr>
      <vt:lpstr>Презентация PowerPoint</vt:lpstr>
      <vt:lpstr>2. Юрьев реакциясы (1936 ж) – бес мүшелі гетероциклдердің бір-біріне айналуы.</vt:lpstr>
      <vt:lpstr>ХИМИЯЛЫҚ ҚАСИЕТТЕР</vt:lpstr>
      <vt:lpstr>Презентация PowerPoint</vt:lpstr>
      <vt:lpstr>Презентация PowerPoint</vt:lpstr>
      <vt:lpstr>Презентация PowerPoint</vt:lpstr>
      <vt:lpstr>Гетероциклдардың қышқыл-негіздік қасиеттері</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Дәріс 1</dc:title>
  <dc:creator>Администратор</dc:creator>
  <cp:lastModifiedBy>Берганаева Гульзат</cp:lastModifiedBy>
  <cp:revision>32</cp:revision>
  <dcterms:created xsi:type="dcterms:W3CDTF">2024-04-25T03:21:30Z</dcterms:created>
  <dcterms:modified xsi:type="dcterms:W3CDTF">2025-09-18T23:07:29Z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2022-03-17T00:00:00Z</vt:filetime>
  </property>
  <property fmtid="{D5CDD505-2E9C-101B-9397-08002B2CF9AE}" pid="3" name="Creator">
    <vt:lpwstr>Microsoft® PowerPoint® 2013</vt:lpwstr>
  </property>
  <property fmtid="{D5CDD505-2E9C-101B-9397-08002B2CF9AE}" pid="4" name="LastSaved">
    <vt:filetime>2024-04-25T00:00:00Z</vt:filetime>
  </property>
  <property fmtid="{D5CDD505-2E9C-101B-9397-08002B2CF9AE}" pid="5" name="Producer">
    <vt:lpwstr>Microsoft® PowerPoint® 2013</vt:lpwstr>
  </property>
</Properties>
</file>